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257" r:id="rId2"/>
    <p:sldId id="259" r:id="rId3"/>
    <p:sldId id="260" r:id="rId4"/>
    <p:sldId id="261" r:id="rId5"/>
    <p:sldId id="262" r:id="rId6"/>
    <p:sldId id="264" r:id="rId7"/>
    <p:sldId id="265" r:id="rId8"/>
    <p:sldId id="266" r:id="rId9"/>
    <p:sldId id="268" r:id="rId10"/>
    <p:sldId id="269" r:id="rId11"/>
    <p:sldId id="270" r:id="rId12"/>
    <p:sldId id="271" r:id="rId13"/>
    <p:sldId id="273" r:id="rId14"/>
    <p:sldId id="274" r:id="rId15"/>
    <p:sldId id="275" r:id="rId16"/>
    <p:sldId id="276" r:id="rId17"/>
    <p:sldId id="278" r:id="rId18"/>
    <p:sldId id="280" r:id="rId19"/>
    <p:sldId id="281" r:id="rId20"/>
    <p:sldId id="282" r:id="rId21"/>
    <p:sldId id="283" r:id="rId22"/>
    <p:sldId id="284" r:id="rId23"/>
    <p:sldId id="285" r:id="rId24"/>
    <p:sldId id="286" r:id="rId25"/>
    <p:sldId id="287" r:id="rId26"/>
    <p:sldId id="288" r:id="rId27"/>
    <p:sldId id="289" r:id="rId28"/>
    <p:sldId id="290" r:id="rId29"/>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3" autoAdjust="0"/>
    <p:restoredTop sz="94694" autoAdjust="0"/>
  </p:normalViewPr>
  <p:slideViewPr>
    <p:cSldViewPr snapToGrid="0" snapToObjects="1">
      <p:cViewPr varScale="1">
        <p:scale>
          <a:sx n="114" d="100"/>
          <a:sy n="114" d="100"/>
        </p:scale>
        <p:origin x="312" y="96"/>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11/11/2025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The key patterns: Signatures boost sale probability, especially for prominent artists. Larger works sell better, particularly in the non-prominent segment. And opening price has a strong negative effect—overpricing kills sales.</a:t>
            </a:r>
          </a:p>
          <a:p>
            <a:pPr marL="0" lvl="0" indent="0">
              <a:buNone/>
            </a:pPr>
            <a:endParaRPr/>
          </a:p>
          <a:p>
            <a:pPr marL="0" lvl="0" indent="0">
              <a:buNone/>
            </a:pPr>
            <a:r>
              <a:rPr/>
              <a:t>Notice the segmented models reveal important differences. The opening price effect is MORE negative for non-prominent works, meaning these buyers are especially price-sensitive. Let’s explore that relationship next.</a:t>
            </a:r>
          </a:p>
        </p:txBody>
      </p:sp>
      <p:sp>
        <p:nvSpPr>
          <p:cNvPr id="4" name="Slide Number Placeholder 3"/>
          <p:cNvSpPr>
            <a:spLocks noGrp="1"/>
          </p:cNvSpPr>
          <p:nvPr>
            <p:ph type="sldNum" sz="quarter" idx="10"/>
          </p:nvPr>
        </p:nvSpPr>
        <p:spPr/>
        <p:txBody>
          <a:bodyPr/>
          <a:lstStyle/>
          <a:p>
            <a:fld id="{18BDFEC3-8487-43E8-A154-7C12CBC1FFF2}" type="slidenum">
              <a:rPr lang="en-US"/>
              <a:t>14</a:t>
            </a:fld>
            <a:endParaRPr lang="en-US"/>
          </a:p>
        </p:txBody>
      </p:sp>
    </p:spTree>
    <p:extLst>
      <p:ext uri="{BB962C8B-B14F-4D97-AF65-F5344CB8AC3E}">
        <p14:creationId xmlns:p14="http://schemas.microsoft.com/office/powerpoint/2010/main" val="25423592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This shows predicted sale probability versus opening price.</a:t>
            </a:r>
          </a:p>
          <a:p>
            <a:pPr marL="0" lvl="0" indent="0">
              <a:buNone/>
            </a:pPr>
            <a:endParaRPr/>
          </a:p>
          <a:p>
            <a:pPr marL="0" lvl="0" indent="0">
              <a:buNone/>
            </a:pPr>
            <a:r>
              <a:rPr/>
              <a:t>Notice the dramatic difference between segments. For non-prominent works—the red curve—aggressive pricing kills sales. The probability drops from nearly 100% to around 55%. Buyers interpret high reserves as overvaluation.</a:t>
            </a:r>
          </a:p>
          <a:p>
            <a:pPr marL="0" lvl="0" indent="0">
              <a:buNone/>
            </a:pPr>
            <a:endParaRPr/>
          </a:p>
          <a:p>
            <a:pPr marL="0" lvl="0" indent="0">
              <a:buNone/>
            </a:pPr>
            <a:r>
              <a:rPr/>
              <a:t>But for prominent artists—the blue curve—we see something fascinating: at extreme prices, above $150,000, the curve turns upward again. High reserves on masterpieces signal confidence and quality, attracting serious collectors rather than deterring them.</a:t>
            </a:r>
          </a:p>
          <a:p>
            <a:pPr marL="0" lvl="0" indent="0">
              <a:buNone/>
            </a:pPr>
            <a:endParaRPr/>
          </a:p>
          <a:p>
            <a:pPr marL="0" lvl="0" indent="0">
              <a:buNone/>
            </a:pPr>
            <a:r>
              <a:rPr/>
              <a:t>This asymmetry motivates our segmented approach—pricing dynamics are fundamentally different.</a:t>
            </a:r>
          </a:p>
        </p:txBody>
      </p:sp>
      <p:sp>
        <p:nvSpPr>
          <p:cNvPr id="4" name="Slide Number Placeholder 3"/>
          <p:cNvSpPr>
            <a:spLocks noGrp="1"/>
          </p:cNvSpPr>
          <p:nvPr>
            <p:ph type="sldNum" sz="quarter" idx="10"/>
          </p:nvPr>
        </p:nvSpPr>
        <p:spPr/>
        <p:txBody>
          <a:bodyPr/>
          <a:lstStyle/>
          <a:p>
            <a:fld id="{18BDFEC3-8487-43E8-A154-7C12CBC1FFF2}" type="slidenum">
              <a:rPr lang="en-US"/>
              <a:t>15</a:t>
            </a:fld>
            <a:endParaRPr lang="en-US"/>
          </a:p>
        </p:txBody>
      </p:sp>
    </p:spTree>
    <p:extLst>
      <p:ext uri="{BB962C8B-B14F-4D97-AF65-F5344CB8AC3E}">
        <p14:creationId xmlns:p14="http://schemas.microsoft.com/office/powerpoint/2010/main" val="25129057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Key findings:</a:t>
            </a:r>
          </a:p>
        </p:txBody>
      </p:sp>
      <p:sp>
        <p:nvSpPr>
          <p:cNvPr id="4" name="Slide Number Placeholder 3"/>
          <p:cNvSpPr>
            <a:spLocks noGrp="1"/>
          </p:cNvSpPr>
          <p:nvPr>
            <p:ph type="sldNum" sz="quarter" idx="10"/>
          </p:nvPr>
        </p:nvSpPr>
        <p:spPr/>
        <p:txBody>
          <a:bodyPr/>
          <a:lstStyle/>
          <a:p>
            <a:fld id="{18BDFEC3-8487-43E8-A154-7C12CBC1FFF2}" type="slidenum">
              <a:rPr lang="en-US"/>
              <a:t>19</a:t>
            </a:fld>
            <a:endParaRPr lang="en-US"/>
          </a:p>
        </p:txBody>
      </p:sp>
    </p:spTree>
    <p:extLst>
      <p:ext uri="{BB962C8B-B14F-4D97-AF65-F5344CB8AC3E}">
        <p14:creationId xmlns:p14="http://schemas.microsoft.com/office/powerpoint/2010/main" val="24298678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Key findings:</a:t>
            </a:r>
          </a:p>
        </p:txBody>
      </p:sp>
      <p:sp>
        <p:nvSpPr>
          <p:cNvPr id="4" name="Slide Number Placeholder 3"/>
          <p:cNvSpPr>
            <a:spLocks noGrp="1"/>
          </p:cNvSpPr>
          <p:nvPr>
            <p:ph type="sldNum" sz="quarter" idx="10"/>
          </p:nvPr>
        </p:nvSpPr>
        <p:spPr/>
        <p:txBody>
          <a:bodyPr/>
          <a:lstStyle/>
          <a:p>
            <a:fld id="{18BDFEC3-8487-43E8-A154-7C12CBC1FFF2}" type="slidenum">
              <a:rPr lang="en-US"/>
              <a:t>20</a:t>
            </a:fld>
            <a:endParaRPr lang="en-US"/>
          </a:p>
        </p:txBody>
      </p:sp>
    </p:spTree>
    <p:extLst>
      <p:ext uri="{BB962C8B-B14F-4D97-AF65-F5344CB8AC3E}">
        <p14:creationId xmlns:p14="http://schemas.microsoft.com/office/powerpoint/2010/main" val="29105701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Let me compare Turkish art to traditional assets.</a:t>
            </a:r>
          </a:p>
          <a:p>
            <a:pPr marL="0" lvl="0" indent="0">
              <a:buNone/>
            </a:pPr>
            <a:endParaRPr/>
          </a:p>
          <a:p>
            <a:pPr marL="0" lvl="0" indent="0">
              <a:buNone/>
            </a:pPr>
            <a:r>
              <a:rPr/>
              <a:t>The table shows six assets ranked by Sharpe ratio on the right. Gold and stocks take the top two spots with Sharpe ratios above 0.20. Housing ranks third at 0.19 despite modest returns—its low volatility pays off.</a:t>
            </a:r>
          </a:p>
          <a:p>
            <a:pPr marL="0" lvl="0" indent="0">
              <a:buNone/>
            </a:pPr>
            <a:endParaRPr/>
          </a:p>
          <a:p>
            <a:pPr marL="0" lvl="0" indent="0">
              <a:buNone/>
            </a:pPr>
            <a:r>
              <a:rPr/>
              <a:t>All three art categories fall to the bottom. Prominent art is particularly interesting: it achieved a respectable 3% real return—third among these assets—but its extreme volatility drops it to fourth when risk-adjusted, overtaken by housing.</a:t>
            </a:r>
          </a:p>
          <a:p>
            <a:pPr marL="0" lvl="0" indent="0">
              <a:buNone/>
            </a:pPr>
            <a:endParaRPr/>
          </a:p>
          <a:p>
            <a:pPr marL="0" lvl="0" indent="0">
              <a:buNone/>
            </a:pPr>
            <a:r>
              <a:rPr/>
              <a:t>The gap is substantial: art underperforms traditional assets by 40-85% in risk-adjusted terms.</a:t>
            </a:r>
          </a:p>
        </p:txBody>
      </p:sp>
      <p:sp>
        <p:nvSpPr>
          <p:cNvPr id="4" name="Slide Number Placeholder 3"/>
          <p:cNvSpPr>
            <a:spLocks noGrp="1"/>
          </p:cNvSpPr>
          <p:nvPr>
            <p:ph type="sldNum" sz="quarter" idx="10"/>
          </p:nvPr>
        </p:nvSpPr>
        <p:spPr/>
        <p:txBody>
          <a:bodyPr/>
          <a:lstStyle/>
          <a:p>
            <a:fld id="{18BDFEC3-8487-43E8-A154-7C12CBC1FFF2}" type="slidenum">
              <a:rPr lang="en-US"/>
              <a:t>26</a:t>
            </a:fld>
            <a:endParaRPr lang="en-US"/>
          </a:p>
        </p:txBody>
      </p:sp>
    </p:spTree>
    <p:extLst>
      <p:ext uri="{BB962C8B-B14F-4D97-AF65-F5344CB8AC3E}">
        <p14:creationId xmlns:p14="http://schemas.microsoft.com/office/powerpoint/2010/main" val="35078476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a:t>Let me conclude with three key takeaways. [Pause]</a:t>
            </a:r>
          </a:p>
          <a:p>
            <a:pPr marL="0" lvl="0" indent="0">
              <a:buNone/>
            </a:pPr>
            <a:endParaRPr/>
          </a:p>
          <a:p>
            <a:pPr marL="0" lvl="0" indent="0">
              <a:buNone/>
            </a:pPr>
            <a:r>
              <a:rPr/>
              <a:t>First, on investment performance: Turkish art delivered real returns of just 0.6 to 3% annually from 1989 to 2020. Sharpe ratios ranged from 0.03 to 0.14—far below gold, stocks, and even housing. Art underperforms traditional assets by 40 to 85% on a risk-adjusted basis. High inflation eroded about 95% of nominal gains.</a:t>
            </a:r>
          </a:p>
          <a:p>
            <a:pPr marL="0" lvl="0" indent="0">
              <a:buNone/>
            </a:pPr>
            <a:endParaRPr/>
          </a:p>
          <a:p>
            <a:pPr marL="0" lvl="0" indent="0">
              <a:buNone/>
            </a:pPr>
            <a:r>
              <a:rPr/>
              <a:t>Second, on market mechanism: we found strong heterogeneity based on artist prominence. Sale probability is dominated by signature presence and reserve pricing. Non-prominent art shows extreme price sensitivity to opening prices.</a:t>
            </a:r>
          </a:p>
          <a:p>
            <a:pPr marL="0" lvl="0" indent="0">
              <a:buNone/>
            </a:pPr>
            <a:endParaRPr/>
          </a:p>
          <a:p>
            <a:pPr marL="0" lvl="0" indent="0">
              <a:buNone/>
            </a:pPr>
            <a:r>
              <a:rPr/>
              <a:t>Third, investment implications: poor risk-adjusted returns make art unsuitable as a core investment. Diversification benefits are limited. A small allocation—under 5%—might be justified for consumption value or expert collectors, but for pure investment, gold and stocks are superior.</a:t>
            </a:r>
          </a:p>
          <a:p>
            <a:pPr marL="0" lvl="0" indent="0">
              <a:buNone/>
            </a:pPr>
            <a:endParaRPr/>
          </a:p>
          <a:p>
            <a:pPr marL="0" lvl="0" indent="0">
              <a:buNone/>
            </a:pPr>
            <a:r>
              <a:rPr/>
              <a:t>Thank you. I’m happy to take questions.</a:t>
            </a:r>
          </a:p>
        </p:txBody>
      </p:sp>
      <p:sp>
        <p:nvSpPr>
          <p:cNvPr id="4" name="Slide Number Placeholder 3"/>
          <p:cNvSpPr>
            <a:spLocks noGrp="1"/>
          </p:cNvSpPr>
          <p:nvPr>
            <p:ph type="sldNum" sz="quarter" idx="10"/>
          </p:nvPr>
        </p:nvSpPr>
        <p:spPr/>
        <p:txBody>
          <a:bodyPr/>
          <a:lstStyle/>
          <a:p>
            <a:fld id="{18BDFEC3-8487-43E8-A154-7C12CBC1FFF2}" type="slidenum">
              <a:rPr lang="en-US"/>
              <a:t>28</a:t>
            </a:fld>
            <a:endParaRPr lang="en-US"/>
          </a:p>
        </p:txBody>
      </p:sp>
    </p:spTree>
    <p:extLst>
      <p:ext uri="{BB962C8B-B14F-4D97-AF65-F5344CB8AC3E}">
        <p14:creationId xmlns:p14="http://schemas.microsoft.com/office/powerpoint/2010/main" val="20543089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11/11/2025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11/11/2025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11/11/2025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11/11/2025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41EB5C9-1307-BA42-ABA2-0BC069CD8E7F}" type="datetimeFigureOut">
              <a:rPr lang="en-US" smtClean="0"/>
              <a:t>11/11/2025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342900" indent="-342900" algn="l" defTabSz="342900" rtl="0" eaLnBrk="1" latinLnBrk="0" hangingPunct="1">
        <a:spcBef>
          <a:spcPct val="20000"/>
        </a:spcBef>
        <a:buFont typeface="Arial"/>
        <a:buChar char="•"/>
        <a:defRPr sz="24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21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çerik Yer Tutucusu 1"/>
          <p:cNvPicPr>
            <a:picLocks noGrp="1" noChangeAspect="1"/>
          </p:cNvPicPr>
          <p:nvPr>
            <p:ph idx="1"/>
          </p:nvPr>
        </p:nvPicPr>
        <p:blipFill>
          <a:blip r:embed="rId2"/>
          <a:stretch>
            <a:fillRect/>
          </a:stretch>
        </p:blipFill>
        <p:spPr>
          <a:xfrm>
            <a:off x="0" y="0"/>
            <a:ext cx="10972800" cy="5415046"/>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549030"/>
          </a:xfrm>
        </p:spPr>
        <p:txBody>
          <a:bodyPr>
            <a:normAutofit/>
          </a:bodyPr>
          <a:lstStyle/>
          <a:p>
            <a:pPr marL="0" lvl="0" indent="0">
              <a:buNone/>
            </a:pPr>
            <a:r>
              <a:rPr sz="2000" b="1" dirty="0"/>
              <a:t>Sale Rate Dynamics Over Time</a:t>
            </a:r>
          </a:p>
        </p:txBody>
      </p:sp>
      <p:pic>
        <p:nvPicPr>
          <p:cNvPr id="3" name="Picture 1" descr="fig/sale_dynamics.png"/>
          <p:cNvPicPr>
            <a:picLocks noGrp="1" noChangeAspect="1"/>
          </p:cNvPicPr>
          <p:nvPr/>
        </p:nvPicPr>
        <p:blipFill>
          <a:blip r:embed="rId2"/>
          <a:stretch>
            <a:fillRect/>
          </a:stretch>
        </p:blipFill>
        <p:spPr bwMode="auto">
          <a:xfrm>
            <a:off x="348143" y="690692"/>
            <a:ext cx="4828476" cy="3386007"/>
          </a:xfrm>
          <a:prstGeom prst="rect">
            <a:avLst/>
          </a:prstGeom>
          <a:noFill/>
          <a:ln w="9525">
            <a:noFill/>
            <a:headEnd/>
            <a:tailEnd/>
          </a:ln>
        </p:spPr>
      </p:pic>
      <p:sp>
        <p:nvSpPr>
          <p:cNvPr id="4" name="Content Placeholder 3"/>
          <p:cNvSpPr>
            <a:spLocks noGrp="1"/>
          </p:cNvSpPr>
          <p:nvPr>
            <p:ph sz="half" idx="2"/>
          </p:nvPr>
        </p:nvSpPr>
        <p:spPr>
          <a:xfrm>
            <a:off x="5427677" y="629174"/>
            <a:ext cx="3259123" cy="3955526"/>
          </a:xfrm>
        </p:spPr>
        <p:txBody>
          <a:bodyPr>
            <a:normAutofit/>
          </a:bodyPr>
          <a:lstStyle/>
          <a:p>
            <a:pPr marL="0" lvl="0" indent="0">
              <a:buNone/>
            </a:pPr>
            <a:r>
              <a:rPr sz="1800" b="1" dirty="0"/>
              <a:t>1989-1995:</a:t>
            </a:r>
            <a:r>
              <a:rPr sz="1800" dirty="0"/>
              <a:t> Both groups swing a lot, minimal gap</a:t>
            </a:r>
          </a:p>
          <a:p>
            <a:pPr marL="0" lvl="0" indent="0">
              <a:buNone/>
            </a:pPr>
            <a:r>
              <a:rPr sz="1800" b="1" dirty="0"/>
              <a:t>1996-2005:</a:t>
            </a:r>
          </a:p>
          <a:p>
            <a:pPr lvl="0"/>
            <a:r>
              <a:rPr sz="1800" dirty="0"/>
              <a:t>Prominent stabilize at 70%</a:t>
            </a:r>
          </a:p>
          <a:p>
            <a:pPr lvl="0"/>
            <a:r>
              <a:rPr sz="1800" dirty="0"/>
              <a:t>Non-prominent volatile 50-70%</a:t>
            </a:r>
          </a:p>
          <a:p>
            <a:pPr lvl="0"/>
            <a:r>
              <a:rPr sz="1800" dirty="0"/>
              <a:t>Gap widens</a:t>
            </a:r>
          </a:p>
          <a:p>
            <a:pPr marL="0" lvl="0" indent="0">
              <a:buNone/>
            </a:pPr>
            <a:r>
              <a:rPr sz="1800" b="1" dirty="0"/>
              <a:t>2006-2020:</a:t>
            </a:r>
          </a:p>
          <a:p>
            <a:pPr lvl="0"/>
            <a:r>
              <a:rPr sz="1800" dirty="0"/>
              <a:t>Prominent: resilient 70-85%</a:t>
            </a:r>
          </a:p>
          <a:p>
            <a:pPr lvl="0"/>
            <a:r>
              <a:rPr sz="1800" dirty="0"/>
              <a:t>Non-prominent: trending lower</a:t>
            </a:r>
          </a:p>
          <a:p>
            <a:pPr lvl="0"/>
            <a:r>
              <a:rPr sz="1800" dirty="0"/>
              <a:t>Gap persists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473529"/>
          </a:xfrm>
        </p:spPr>
        <p:txBody>
          <a:bodyPr>
            <a:normAutofit/>
          </a:bodyPr>
          <a:lstStyle/>
          <a:p>
            <a:pPr marL="0" lvl="0" indent="0">
              <a:buNone/>
            </a:pPr>
            <a:r>
              <a:rPr sz="2400" b="1" dirty="0"/>
              <a:t>Price Distribution by Artist Segment</a:t>
            </a:r>
          </a:p>
        </p:txBody>
      </p:sp>
      <p:pic>
        <p:nvPicPr>
          <p:cNvPr id="3" name="Picture 1" descr="fig/sale_price_hist.png"/>
          <p:cNvPicPr>
            <a:picLocks noGrp="1" noChangeAspect="1"/>
          </p:cNvPicPr>
          <p:nvPr/>
        </p:nvPicPr>
        <p:blipFill>
          <a:blip r:embed="rId2"/>
          <a:stretch>
            <a:fillRect/>
          </a:stretch>
        </p:blipFill>
        <p:spPr bwMode="auto">
          <a:xfrm>
            <a:off x="457200" y="1473200"/>
            <a:ext cx="4038600" cy="2832100"/>
          </a:xfrm>
          <a:prstGeom prst="rect">
            <a:avLst/>
          </a:prstGeom>
          <a:noFill/>
          <a:ln w="9525">
            <a:noFill/>
            <a:headEnd/>
            <a:tailEnd/>
          </a:ln>
        </p:spPr>
      </p:pic>
      <p:sp>
        <p:nvSpPr>
          <p:cNvPr id="4" name="Content Placeholder 3"/>
          <p:cNvSpPr>
            <a:spLocks noGrp="1"/>
          </p:cNvSpPr>
          <p:nvPr>
            <p:ph sz="half" idx="2"/>
          </p:nvPr>
        </p:nvSpPr>
        <p:spPr/>
        <p:txBody>
          <a:bodyPr>
            <a:normAutofit fontScale="77500" lnSpcReduction="20000"/>
          </a:bodyPr>
          <a:lstStyle/>
          <a:p>
            <a:pPr marL="0" lvl="0" indent="0">
              <a:buNone/>
            </a:pPr>
            <a:r>
              <a:rPr b="1" dirty="0"/>
              <a:t>Prominent Artists (Teal):</a:t>
            </a:r>
          </a:p>
          <a:p>
            <a:pPr lvl="0"/>
            <a:r>
              <a:rPr dirty="0"/>
              <a:t>Median: $5,442 Mean: $17412 SD: $75593</a:t>
            </a:r>
          </a:p>
          <a:p>
            <a:pPr lvl="0"/>
            <a:r>
              <a:rPr dirty="0"/>
              <a:t>Wider price range (P10–P90: $935–$35,714)</a:t>
            </a:r>
          </a:p>
          <a:p>
            <a:pPr lvl="0"/>
            <a:r>
              <a:rPr dirty="0"/>
              <a:t>Includes masterpieces reaching $5.5M</a:t>
            </a:r>
          </a:p>
          <a:p>
            <a:pPr marL="0" lvl="0" indent="0">
              <a:buNone/>
            </a:pPr>
            <a:r>
              <a:rPr b="1" dirty="0"/>
              <a:t>Non-Prominent (Orange):</a:t>
            </a:r>
          </a:p>
          <a:p>
            <a:pPr lvl="0"/>
            <a:r>
              <a:rPr dirty="0"/>
              <a:t>Median: $1,311 Mean: $3028 SD: $6669</a:t>
            </a:r>
            <a:br>
              <a:rPr dirty="0"/>
            </a:br>
            <a:endParaRPr dirty="0"/>
          </a:p>
          <a:p>
            <a:pPr lvl="0"/>
            <a:r>
              <a:rPr dirty="0"/>
              <a:t>Narrower absolute range (P10–P90: $271–$6,667)</a:t>
            </a:r>
          </a:p>
          <a:p>
            <a:pPr lvl="0"/>
            <a:r>
              <a:rPr dirty="0"/>
              <a:t>Few works exceed $50K</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marL="0" lvl="0" indent="0">
              <a:buNone/>
            </a:pPr>
            <a:r>
              <a:rPr/>
              <a:t>Sale Model</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565808"/>
          </a:xfrm>
        </p:spPr>
        <p:txBody>
          <a:bodyPr>
            <a:normAutofit/>
          </a:bodyPr>
          <a:lstStyle/>
          <a:p>
            <a:pPr marL="0" lvl="0" indent="0">
              <a:buNone/>
            </a:pPr>
            <a:r>
              <a:rPr sz="2800" dirty="0"/>
              <a:t>Model Formulation</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457200" y="771787"/>
                <a:ext cx="8229600" cy="3822836"/>
              </a:xfrm>
            </p:spPr>
            <p:txBody>
              <a:bodyPr>
                <a:normAutofit fontScale="70000" lnSpcReduction="20000"/>
              </a:bodyPr>
              <a:lstStyle/>
              <a:p>
                <a:pPr marL="0" lvl="0" indent="0">
                  <a:buNone/>
                </a:pPr>
                <a:r>
                  <a:rPr dirty="0"/>
                  <a:t>We estimate a </a:t>
                </a:r>
                <a:r>
                  <a:rPr dirty="0" err="1"/>
                  <a:t>probit</a:t>
                </a:r>
                <a:r>
                  <a:rPr dirty="0"/>
                  <a:t> model with fixed effects to predict sale probability:</a:t>
                </a:r>
              </a:p>
              <a:p>
                <a:pPr marL="0" lvl="0" indent="0">
                  <a:buNone/>
                </a:pPr>
                <a14:m>
                  <m:oMathPara xmlns:m="http://schemas.openxmlformats.org/officeDocument/2006/math">
                    <m:oMathParaPr>
                      <m:jc m:val="center"/>
                    </m:oMathParaPr>
                    <m:oMath xmlns:m="http://schemas.openxmlformats.org/officeDocument/2006/math">
                      <m:m>
                        <m:mPr>
                          <m:plcHide m:val="on"/>
                          <m:mcs>
                            <m:mc>
                              <m:mcPr>
                                <m:count m:val="2"/>
                                <m:mcJc m:val="center"/>
                              </m:mcPr>
                            </m:mc>
                          </m:mcs>
                          <m:ctrlPr>
                            <a:rPr i="1">
                              <a:latin typeface="Cambria Math" panose="02040503050406030204" pitchFamily="18" charset="0"/>
                            </a:rPr>
                          </m:ctrlPr>
                        </m:mPr>
                        <m:mr>
                          <m:e>
                            <m:r>
                              <a:rPr>
                                <a:latin typeface="Cambria Math" panose="02040503050406030204" pitchFamily="18" charset="0"/>
                              </a:rPr>
                              <m:t>𝑃</m:t>
                            </m:r>
                            <m:d>
                              <m:dPr>
                                <m:ctrlPr>
                                  <a:rPr i="1">
                                    <a:latin typeface="Cambria Math" panose="02040503050406030204" pitchFamily="18" charset="0"/>
                                  </a:rPr>
                                </m:ctrlPr>
                              </m:dPr>
                              <m:e>
                                <m:sSub>
                                  <m:sSubPr>
                                    <m:ctrlPr>
                                      <a:rPr i="1">
                                        <a:latin typeface="Cambria Math" panose="02040503050406030204" pitchFamily="18" charset="0"/>
                                      </a:rPr>
                                    </m:ctrlPr>
                                  </m:sSubPr>
                                  <m:e>
                                    <m:r>
                                      <m:rPr>
                                        <m:nor/>
                                      </m:rPr>
                                      <a:rPr/>
                                      <m:t>sold</m:t>
                                    </m:r>
                                  </m:e>
                                  <m:sub>
                                    <m:r>
                                      <a:rPr>
                                        <a:latin typeface="Cambria Math" panose="02040503050406030204" pitchFamily="18" charset="0"/>
                                      </a:rPr>
                                      <m:t>𝑖</m:t>
                                    </m:r>
                                  </m:sub>
                                </m:sSub>
                                <m:r>
                                  <a:rPr>
                                    <a:latin typeface="Cambria Math" panose="02040503050406030204" pitchFamily="18" charset="0"/>
                                  </a:rPr>
                                  <m:t>=1|</m:t>
                                </m:r>
                                <m:sSub>
                                  <m:sSubPr>
                                    <m:ctrlPr>
                                      <a:rPr i="1">
                                        <a:latin typeface="Cambria Math" panose="02040503050406030204" pitchFamily="18" charset="0"/>
                                      </a:rPr>
                                    </m:ctrlPr>
                                  </m:sSubPr>
                                  <m:e>
                                    <m:r>
                                      <a:rPr>
                                        <a:latin typeface="Cambria Math" panose="02040503050406030204" pitchFamily="18" charset="0"/>
                                      </a:rPr>
                                      <m:t>𝐗</m:t>
                                    </m:r>
                                  </m:e>
                                  <m:sub>
                                    <m:r>
                                      <a:rPr>
                                        <a:latin typeface="Cambria Math" panose="02040503050406030204" pitchFamily="18" charset="0"/>
                                      </a:rPr>
                                      <m:t>𝑖</m:t>
                                    </m:r>
                                  </m:sub>
                                </m:sSub>
                              </m:e>
                            </m:d>
                          </m:e>
                          <m:e>
                            <m:r>
                              <a:rPr>
                                <a:latin typeface="Cambria Math" panose="02040503050406030204" pitchFamily="18" charset="0"/>
                              </a:rPr>
                              <m:t>=</m:t>
                            </m:r>
                            <m:r>
                              <a:rPr>
                                <a:latin typeface="Cambria Math" panose="02040503050406030204" pitchFamily="18" charset="0"/>
                              </a:rPr>
                              <m:t>𝛷</m:t>
                            </m:r>
                            <m:d>
                              <m:dPr>
                                <m:ctrlPr>
                                  <a:rPr i="1">
                                    <a:latin typeface="Cambria Math" panose="02040503050406030204" pitchFamily="18" charset="0"/>
                                  </a:rPr>
                                </m:ctrlPr>
                              </m:dPr>
                              <m:e>
                                <m:sSub>
                                  <m:sSubPr>
                                    <m:ctrlPr>
                                      <a:rPr i="1">
                                        <a:latin typeface="Cambria Math" panose="02040503050406030204" pitchFamily="18" charset="0"/>
                                      </a:rPr>
                                    </m:ctrlPr>
                                  </m:sSubPr>
                                  <m:e>
                                    <m:r>
                                      <a:rPr>
                                        <a:latin typeface="Cambria Math" panose="02040503050406030204" pitchFamily="18" charset="0"/>
                                      </a:rPr>
                                      <m:t>𝐗</m:t>
                                    </m:r>
                                  </m:e>
                                  <m:sub>
                                    <m:r>
                                      <a:rPr>
                                        <a:latin typeface="Cambria Math" panose="02040503050406030204" pitchFamily="18" charset="0"/>
                                      </a:rPr>
                                      <m:t>𝑖</m:t>
                                    </m:r>
                                  </m:sub>
                                </m:sSub>
                                <m:r>
                                  <a:rPr>
                                    <a:latin typeface="Cambria Math" panose="02040503050406030204" pitchFamily="18" charset="0"/>
                                  </a:rPr>
                                  <m:t>′</m:t>
                                </m:r>
                                <m:r>
                                  <a:rPr>
                                    <a:latin typeface="Cambria Math" panose="02040503050406030204" pitchFamily="18" charset="0"/>
                                  </a:rPr>
                                  <m:t>𝛃</m:t>
                                </m:r>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𝛼</m:t>
                                    </m:r>
                                  </m:e>
                                  <m:sub>
                                    <m:r>
                                      <a:rPr>
                                        <a:latin typeface="Cambria Math" panose="02040503050406030204" pitchFamily="18" charset="0"/>
                                      </a:rPr>
                                      <m:t>𝑎</m:t>
                                    </m:r>
                                    <m:d>
                                      <m:dPr>
                                        <m:ctrlPr>
                                          <a:rPr i="1">
                                            <a:latin typeface="Cambria Math" panose="02040503050406030204" pitchFamily="18" charset="0"/>
                                          </a:rPr>
                                        </m:ctrlPr>
                                      </m:dPr>
                                      <m:e>
                                        <m:r>
                                          <a:rPr>
                                            <a:latin typeface="Cambria Math" panose="02040503050406030204" pitchFamily="18" charset="0"/>
                                          </a:rPr>
                                          <m:t>𝑖</m:t>
                                        </m:r>
                                      </m:e>
                                    </m:d>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𝛼</m:t>
                                    </m:r>
                                  </m:e>
                                  <m:sub>
                                    <m:r>
                                      <a:rPr>
                                        <a:latin typeface="Cambria Math" panose="02040503050406030204" pitchFamily="18" charset="0"/>
                                      </a:rPr>
                                      <m:t>h</m:t>
                                    </m:r>
                                    <m:d>
                                      <m:dPr>
                                        <m:ctrlPr>
                                          <a:rPr i="1">
                                            <a:latin typeface="Cambria Math" panose="02040503050406030204" pitchFamily="18" charset="0"/>
                                          </a:rPr>
                                        </m:ctrlPr>
                                      </m:dPr>
                                      <m:e>
                                        <m:r>
                                          <a:rPr>
                                            <a:latin typeface="Cambria Math" panose="02040503050406030204" pitchFamily="18" charset="0"/>
                                          </a:rPr>
                                          <m:t>𝑖</m:t>
                                        </m:r>
                                      </m:e>
                                    </m:d>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𝛼</m:t>
                                    </m:r>
                                  </m:e>
                                  <m:sub>
                                    <m:r>
                                      <a:rPr>
                                        <a:latin typeface="Cambria Math" panose="02040503050406030204" pitchFamily="18" charset="0"/>
                                      </a:rPr>
                                      <m:t>𝑡</m:t>
                                    </m:r>
                                    <m:d>
                                      <m:dPr>
                                        <m:ctrlPr>
                                          <a:rPr i="1">
                                            <a:latin typeface="Cambria Math" panose="02040503050406030204" pitchFamily="18" charset="0"/>
                                          </a:rPr>
                                        </m:ctrlPr>
                                      </m:dPr>
                                      <m:e>
                                        <m:r>
                                          <a:rPr>
                                            <a:latin typeface="Cambria Math" panose="02040503050406030204" pitchFamily="18" charset="0"/>
                                          </a:rPr>
                                          <m:t>𝑖</m:t>
                                        </m:r>
                                      </m:e>
                                    </m:d>
                                  </m:sub>
                                </m:sSub>
                              </m:e>
                            </m:d>
                          </m:e>
                        </m:mr>
                        <m:mr>
                          <m:e/>
                          <m:e/>
                        </m:mr>
                      </m:m>
                    </m:oMath>
                  </m:oMathPara>
                </a14:m>
                <a:endParaRPr dirty="0"/>
              </a:p>
              <a:p>
                <a:pPr marL="0" lvl="0" indent="0">
                  <a:buNone/>
                </a:pPr>
                <a:r>
                  <a:rPr dirty="0"/>
                  <a:t>where:</a:t>
                </a:r>
              </a:p>
              <a:p>
                <a:pPr lvl="0"/>
                <a14:m>
                  <m:oMath xmlns:m="http://schemas.openxmlformats.org/officeDocument/2006/math">
                    <m:sSub>
                      <m:sSubPr>
                        <m:ctrlPr>
                          <a:rPr i="1">
                            <a:latin typeface="Cambria Math" panose="02040503050406030204" pitchFamily="18" charset="0"/>
                          </a:rPr>
                        </m:ctrlPr>
                      </m:sSubPr>
                      <m:e>
                        <m:r>
                          <m:rPr>
                            <m:nor/>
                          </m:rPr>
                          <a:rPr/>
                          <m:t>sold</m:t>
                        </m:r>
                      </m:e>
                      <m:sub>
                        <m:r>
                          <a:rPr>
                            <a:latin typeface="Cambria Math" panose="02040503050406030204" pitchFamily="18" charset="0"/>
                          </a:rPr>
                          <m:t>𝑖</m:t>
                        </m:r>
                      </m:sub>
                    </m:sSub>
                  </m:oMath>
                </a14:m>
                <a:r>
                  <a:rPr dirty="0"/>
                  <a:t> is a binary indicator equal to 1 if artwork </a:t>
                </a:r>
                <a14:m>
                  <m:oMath xmlns:m="http://schemas.openxmlformats.org/officeDocument/2006/math">
                    <m:r>
                      <a:rPr>
                        <a:latin typeface="Cambria Math" panose="02040503050406030204" pitchFamily="18" charset="0"/>
                      </a:rPr>
                      <m:t>𝑖</m:t>
                    </m:r>
                  </m:oMath>
                </a14:m>
                <a:r>
                  <a:rPr dirty="0"/>
                  <a:t> sold at auction, 0 otherwise</a:t>
                </a:r>
              </a:p>
              <a:p>
                <a:pPr lvl="0"/>
                <a14:m>
                  <m:oMath xmlns:m="http://schemas.openxmlformats.org/officeDocument/2006/math">
                    <m:r>
                      <a:rPr>
                        <a:latin typeface="Cambria Math" panose="02040503050406030204" pitchFamily="18" charset="0"/>
                      </a:rPr>
                      <m:t>𝛷</m:t>
                    </m:r>
                    <m:d>
                      <m:dPr>
                        <m:ctrlPr>
                          <a:rPr i="1">
                            <a:latin typeface="Cambria Math" panose="02040503050406030204" pitchFamily="18" charset="0"/>
                          </a:rPr>
                        </m:ctrlPr>
                      </m:dPr>
                      <m:e>
                        <m:r>
                          <a:rPr>
                            <a:latin typeface="Cambria Math" panose="02040503050406030204" pitchFamily="18" charset="0"/>
                          </a:rPr>
                          <m:t>⋅</m:t>
                        </m:r>
                      </m:e>
                    </m:d>
                  </m:oMath>
                </a14:m>
                <a:r>
                  <a:rPr dirty="0"/>
                  <a:t> is the standard normal CDF (</a:t>
                </a:r>
                <a:r>
                  <a:rPr dirty="0" err="1"/>
                  <a:t>probit</a:t>
                </a:r>
                <a:r>
                  <a:rPr dirty="0"/>
                  <a:t> link function)</a:t>
                </a:r>
              </a:p>
              <a:p>
                <a:pPr lvl="0"/>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𝐗</m:t>
                        </m:r>
                      </m:e>
                      <m:sub>
                        <m:r>
                          <a:rPr>
                            <a:latin typeface="Cambria Math" panose="02040503050406030204" pitchFamily="18" charset="0"/>
                          </a:rPr>
                          <m:t>𝑖</m:t>
                        </m:r>
                      </m:sub>
                    </m:sSub>
                  </m:oMath>
                </a14:m>
                <a:r>
                  <a:rPr dirty="0"/>
                  <a:t> includes artwork characteristics:</a:t>
                </a:r>
              </a:p>
              <a:p>
                <a:pPr lvl="1"/>
                <a14:m>
                  <m:oMath xmlns:m="http://schemas.openxmlformats.org/officeDocument/2006/math">
                    <m:sSub>
                      <m:sSubPr>
                        <m:ctrlPr>
                          <a:rPr i="1">
                            <a:latin typeface="Cambria Math" panose="02040503050406030204" pitchFamily="18" charset="0"/>
                          </a:rPr>
                        </m:ctrlPr>
                      </m:sSubPr>
                      <m:e>
                        <m:r>
                          <m:rPr>
                            <m:nor/>
                          </m:rPr>
                          <a:rPr/>
                          <m:t>signed</m:t>
                        </m:r>
                      </m:e>
                      <m:sub>
                        <m:r>
                          <a:rPr>
                            <a:latin typeface="Cambria Math" panose="02040503050406030204" pitchFamily="18" charset="0"/>
                          </a:rPr>
                          <m:t>𝑖</m:t>
                        </m:r>
                      </m:sub>
                    </m:sSub>
                  </m:oMath>
                </a14:m>
                <a:r>
                  <a:rPr dirty="0"/>
                  <a:t>: indicator for signed artwork; </a:t>
                </a:r>
                <a14:m>
                  <m:oMath xmlns:m="http://schemas.openxmlformats.org/officeDocument/2006/math">
                    <m:r>
                      <m:rPr>
                        <m:sty m:val="p"/>
                      </m:rPr>
                      <a:rPr>
                        <a:latin typeface="Cambria Math" panose="02040503050406030204" pitchFamily="18" charset="0"/>
                      </a:rPr>
                      <m:t>log</m:t>
                    </m:r>
                    <m:d>
                      <m:dPr>
                        <m:ctrlPr>
                          <a:rPr i="1">
                            <a:latin typeface="Cambria Math" panose="02040503050406030204" pitchFamily="18" charset="0"/>
                          </a:rPr>
                        </m:ctrlPr>
                      </m:dPr>
                      <m:e>
                        <m:sSub>
                          <m:sSubPr>
                            <m:ctrlPr>
                              <a:rPr i="1">
                                <a:latin typeface="Cambria Math" panose="02040503050406030204" pitchFamily="18" charset="0"/>
                              </a:rPr>
                            </m:ctrlPr>
                          </m:sSubPr>
                          <m:e>
                            <m:r>
                              <m:rPr>
                                <m:nor/>
                              </m:rPr>
                              <a:rPr/>
                              <m:t>size</m:t>
                            </m:r>
                          </m:e>
                          <m:sub>
                            <m:r>
                              <a:rPr>
                                <a:latin typeface="Cambria Math" panose="02040503050406030204" pitchFamily="18" charset="0"/>
                              </a:rPr>
                              <m:t>𝑖</m:t>
                            </m:r>
                          </m:sub>
                        </m:sSub>
                      </m:e>
                    </m:d>
                  </m:oMath>
                </a14:m>
                <a:r>
                  <a:rPr dirty="0"/>
                  <a:t>: log area in cm² (width*height); </a:t>
                </a:r>
                <a14:m>
                  <m:oMath xmlns:m="http://schemas.openxmlformats.org/officeDocument/2006/math">
                    <m:r>
                      <m:rPr>
                        <m:sty m:val="p"/>
                      </m:rPr>
                      <a:rPr>
                        <a:latin typeface="Cambria Math" panose="02040503050406030204" pitchFamily="18" charset="0"/>
                      </a:rPr>
                      <m:t>log</m:t>
                    </m:r>
                    <m:d>
                      <m:dPr>
                        <m:ctrlPr>
                          <a:rPr i="1">
                            <a:latin typeface="Cambria Math" panose="02040503050406030204" pitchFamily="18" charset="0"/>
                          </a:rPr>
                        </m:ctrlPr>
                      </m:dPr>
                      <m:e>
                        <m:sSub>
                          <m:sSubPr>
                            <m:ctrlPr>
                              <a:rPr i="1">
                                <a:latin typeface="Cambria Math" panose="02040503050406030204" pitchFamily="18" charset="0"/>
                              </a:rPr>
                            </m:ctrlPr>
                          </m:sSubPr>
                          <m:e>
                            <m:r>
                              <m:rPr>
                                <m:nor/>
                              </m:rPr>
                              <a:rPr/>
                              <m:t>aspect</m:t>
                            </m:r>
                          </m:e>
                          <m:sub>
                            <m:r>
                              <a:rPr>
                                <a:latin typeface="Cambria Math" panose="02040503050406030204" pitchFamily="18" charset="0"/>
                              </a:rPr>
                              <m:t>𝑖</m:t>
                            </m:r>
                          </m:sub>
                        </m:sSub>
                      </m:e>
                    </m:d>
                  </m:oMath>
                </a14:m>
                <a:r>
                  <a:rPr dirty="0"/>
                  <a:t>: log aspect ratio (width/height)</a:t>
                </a:r>
              </a:p>
              <a:p>
                <a:pPr lvl="1"/>
                <a14:m>
                  <m:oMath xmlns:m="http://schemas.openxmlformats.org/officeDocument/2006/math">
                    <m:sSub>
                      <m:sSubPr>
                        <m:ctrlPr>
                          <a:rPr i="1">
                            <a:latin typeface="Cambria Math" panose="02040503050406030204" pitchFamily="18" charset="0"/>
                          </a:rPr>
                        </m:ctrlPr>
                      </m:sSubPr>
                      <m:e>
                        <m:r>
                          <m:rPr>
                            <m:nor/>
                          </m:rPr>
                          <a:rPr/>
                          <m:t>medium</m:t>
                        </m:r>
                      </m:e>
                      <m:sub>
                        <m:r>
                          <a:rPr>
                            <a:latin typeface="Cambria Math" panose="02040503050406030204" pitchFamily="18" charset="0"/>
                          </a:rPr>
                          <m:t>𝑖</m:t>
                        </m:r>
                      </m:sub>
                    </m:sSub>
                  </m:oMath>
                </a14:m>
                <a:r>
                  <a:rPr dirty="0"/>
                  <a:t> — art medium (oil, watercolor, etc.), base group = oil</a:t>
                </a:r>
              </a:p>
              <a:p>
                <a:pPr lvl="1"/>
                <a14:m>
                  <m:oMath xmlns:m="http://schemas.openxmlformats.org/officeDocument/2006/math">
                    <m:sSub>
                      <m:sSubPr>
                        <m:ctrlPr>
                          <a:rPr i="1">
                            <a:latin typeface="Cambria Math" panose="02040503050406030204" pitchFamily="18" charset="0"/>
                          </a:rPr>
                        </m:ctrlPr>
                      </m:sSubPr>
                      <m:e>
                        <m:r>
                          <m:rPr>
                            <m:nor/>
                          </m:rPr>
                          <a:rPr/>
                          <m:t>material</m:t>
                        </m:r>
                      </m:e>
                      <m:sub>
                        <m:r>
                          <a:rPr>
                            <a:latin typeface="Cambria Math" panose="02040503050406030204" pitchFamily="18" charset="0"/>
                          </a:rPr>
                          <m:t>𝑖</m:t>
                        </m:r>
                      </m:sub>
                    </m:sSub>
                  </m:oMath>
                </a14:m>
                <a:r>
                  <a:rPr dirty="0"/>
                  <a:t> — art material (canvas, paper, etc.) base group = canvas</a:t>
                </a:r>
              </a:p>
              <a:p>
                <a:pPr lvl="0"/>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𝛼</m:t>
                        </m:r>
                      </m:e>
                      <m:sub>
                        <m:r>
                          <a:rPr>
                            <a:latin typeface="Cambria Math" panose="02040503050406030204" pitchFamily="18" charset="0"/>
                          </a:rPr>
                          <m:t>𝑎</m:t>
                        </m:r>
                        <m:d>
                          <m:dPr>
                            <m:ctrlPr>
                              <a:rPr i="1">
                                <a:latin typeface="Cambria Math" panose="02040503050406030204" pitchFamily="18" charset="0"/>
                              </a:rPr>
                            </m:ctrlPr>
                          </m:dPr>
                          <m:e>
                            <m:r>
                              <a:rPr>
                                <a:latin typeface="Cambria Math" panose="02040503050406030204" pitchFamily="18" charset="0"/>
                              </a:rPr>
                              <m:t>𝑖</m:t>
                            </m:r>
                          </m:e>
                        </m:d>
                      </m:sub>
                    </m:sSub>
                  </m:oMath>
                </a14:m>
                <a:r>
                  <a:rPr dirty="0"/>
                  <a:t> — artist fixed effect</a:t>
                </a:r>
              </a:p>
              <a:p>
                <a:pPr lvl="0"/>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𝛼</m:t>
                        </m:r>
                      </m:e>
                      <m:sub>
                        <m:r>
                          <a:rPr>
                            <a:latin typeface="Cambria Math" panose="02040503050406030204" pitchFamily="18" charset="0"/>
                          </a:rPr>
                          <m:t>h</m:t>
                        </m:r>
                        <m:d>
                          <m:dPr>
                            <m:ctrlPr>
                              <a:rPr i="1">
                                <a:latin typeface="Cambria Math" panose="02040503050406030204" pitchFamily="18" charset="0"/>
                              </a:rPr>
                            </m:ctrlPr>
                          </m:dPr>
                          <m:e>
                            <m:r>
                              <a:rPr>
                                <a:latin typeface="Cambria Math" panose="02040503050406030204" pitchFamily="18" charset="0"/>
                              </a:rPr>
                              <m:t>𝑖</m:t>
                            </m:r>
                          </m:e>
                        </m:d>
                      </m:sub>
                    </m:sSub>
                  </m:oMath>
                </a14:m>
                <a:r>
                  <a:rPr dirty="0"/>
                  <a:t> — auction house fixed effect (20+ sales)</a:t>
                </a:r>
              </a:p>
              <a:p>
                <a:pPr lvl="0"/>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𝛼</m:t>
                        </m:r>
                      </m:e>
                      <m:sub>
                        <m:r>
                          <a:rPr>
                            <a:latin typeface="Cambria Math" panose="02040503050406030204" pitchFamily="18" charset="0"/>
                          </a:rPr>
                          <m:t>𝑡</m:t>
                        </m:r>
                        <m:d>
                          <m:dPr>
                            <m:ctrlPr>
                              <a:rPr i="1">
                                <a:latin typeface="Cambria Math" panose="02040503050406030204" pitchFamily="18" charset="0"/>
                              </a:rPr>
                            </m:ctrlPr>
                          </m:dPr>
                          <m:e>
                            <m:r>
                              <a:rPr>
                                <a:latin typeface="Cambria Math" panose="02040503050406030204" pitchFamily="18" charset="0"/>
                              </a:rPr>
                              <m:t>𝑖</m:t>
                            </m:r>
                          </m:e>
                        </m:d>
                      </m:sub>
                    </m:sSub>
                  </m:oMath>
                </a14:m>
                <a:r>
                  <a:rPr dirty="0"/>
                  <a:t> — semi-annual time fixed effect</a:t>
                </a:r>
              </a:p>
              <a:p>
                <a:pPr lvl="0"/>
                <a:r>
                  <a:rPr dirty="0"/>
                  <a:t>Standard errors clustered at artist and time</a:t>
                </a:r>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457200" y="771787"/>
                <a:ext cx="8229600" cy="3822836"/>
              </a:xfrm>
              <a:blipFill rotWithShape="0">
                <a:blip r:embed="rId2"/>
                <a:stretch>
                  <a:fillRect l="-444" t="-1754" b="-1914"/>
                </a:stretch>
              </a:blipFill>
            </p:spPr>
            <p:txBody>
              <a:bodyPr/>
              <a:lstStyle/>
              <a:p>
                <a:r>
                  <a:rPr lang="tr-TR">
                    <a:noFill/>
                  </a:rPr>
                  <a:t> </a:t>
                </a:r>
              </a:p>
            </p:txBody>
          </p:sp>
        </mc:Fallback>
      </mc:AlternateContent>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456751"/>
          </a:xfrm>
        </p:spPr>
        <p:txBody>
          <a:bodyPr>
            <a:normAutofit fontScale="90000"/>
          </a:bodyPr>
          <a:lstStyle/>
          <a:p>
            <a:pPr marL="0" lvl="0" indent="0">
              <a:buNone/>
            </a:pPr>
            <a:r>
              <a:rPr sz="2400" dirty="0"/>
              <a:t>Sale Model </a:t>
            </a:r>
            <a:r>
              <a:rPr sz="2400" dirty="0" err="1"/>
              <a:t>Probit</a:t>
            </a:r>
            <a:r>
              <a:rPr sz="2400" dirty="0"/>
              <a:t> Results</a:t>
            </a:r>
          </a:p>
        </p:txBody>
      </p:sp>
      <p:pic>
        <p:nvPicPr>
          <p:cNvPr id="3" name="Picture 1" descr="fig/probit_coef_plot.png"/>
          <p:cNvPicPr>
            <a:picLocks noGrp="1" noChangeAspect="1"/>
          </p:cNvPicPr>
          <p:nvPr/>
        </p:nvPicPr>
        <p:blipFill>
          <a:blip r:embed="rId3"/>
          <a:stretch>
            <a:fillRect/>
          </a:stretch>
        </p:blipFill>
        <p:spPr bwMode="auto">
          <a:xfrm>
            <a:off x="940905" y="662729"/>
            <a:ext cx="7062192" cy="4237315"/>
          </a:xfrm>
          <a:prstGeom prst="rect">
            <a:avLst/>
          </a:prstGeom>
          <a:noFill/>
          <a:ln w="9525">
            <a:noFill/>
            <a:headEnd/>
            <a:tailEnd/>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607753"/>
          </a:xfrm>
        </p:spPr>
        <p:txBody>
          <a:bodyPr>
            <a:normAutofit/>
          </a:bodyPr>
          <a:lstStyle/>
          <a:p>
            <a:pPr marL="0" lvl="0" indent="0">
              <a:buNone/>
            </a:pPr>
            <a:r>
              <a:rPr sz="2400" dirty="0"/>
              <a:t>Opening Price </a:t>
            </a:r>
            <a:r>
              <a:rPr sz="2400" dirty="0" err="1"/>
              <a:t>vs</a:t>
            </a:r>
            <a:r>
              <a:rPr sz="2400" dirty="0"/>
              <a:t> Sale Probability</a:t>
            </a:r>
          </a:p>
        </p:txBody>
      </p:sp>
      <p:pic>
        <p:nvPicPr>
          <p:cNvPr id="3" name="Picture 1" descr="fig/sale_opening_price1.png"/>
          <p:cNvPicPr>
            <a:picLocks noGrp="1" noChangeAspect="1"/>
          </p:cNvPicPr>
          <p:nvPr/>
        </p:nvPicPr>
        <p:blipFill>
          <a:blip r:embed="rId3"/>
          <a:stretch>
            <a:fillRect/>
          </a:stretch>
        </p:blipFill>
        <p:spPr bwMode="auto">
          <a:xfrm>
            <a:off x="533400" y="1063228"/>
            <a:ext cx="5020112" cy="3094157"/>
          </a:xfrm>
          <a:prstGeom prst="rect">
            <a:avLst/>
          </a:prstGeom>
          <a:noFill/>
          <a:ln w="9525">
            <a:noFill/>
            <a:headEnd/>
            <a:tailEnd/>
          </a:ln>
        </p:spPr>
      </p:pic>
      <p:sp>
        <p:nvSpPr>
          <p:cNvPr id="4" name="Content Placeholder 3"/>
          <p:cNvSpPr>
            <a:spLocks noGrp="1"/>
          </p:cNvSpPr>
          <p:nvPr>
            <p:ph sz="half" idx="2"/>
          </p:nvPr>
        </p:nvSpPr>
        <p:spPr>
          <a:xfrm>
            <a:off x="5670958" y="1200151"/>
            <a:ext cx="3015842" cy="3394472"/>
          </a:xfrm>
        </p:spPr>
        <p:txBody>
          <a:bodyPr>
            <a:normAutofit/>
          </a:bodyPr>
          <a:lstStyle/>
          <a:p>
            <a:pPr lvl="0"/>
            <a:r>
              <a:rPr sz="1800" dirty="0"/>
              <a:t>Aggressive opening prices filter serious collectors; for non-prominent segment this shrinks the addressable market; for </a:t>
            </a:r>
            <a:r>
              <a:rPr sz="1800" dirty="0" err="1"/>
              <a:t>promnent</a:t>
            </a:r>
            <a:r>
              <a:rPr sz="1800" dirty="0"/>
              <a:t> segment, it selects the most committed buyers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465140"/>
          </a:xfrm>
        </p:spPr>
        <p:txBody>
          <a:bodyPr>
            <a:noAutofit/>
          </a:bodyPr>
          <a:lstStyle/>
          <a:p>
            <a:pPr marL="0" lvl="0" indent="0">
              <a:buNone/>
            </a:pPr>
            <a:r>
              <a:rPr sz="2000" dirty="0"/>
              <a:t>Average Marginal Effects on Sale Probability</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498491570"/>
              </p:ext>
            </p:extLst>
          </p:nvPr>
        </p:nvGraphicFramePr>
        <p:xfrm>
          <a:off x="457200" y="679507"/>
          <a:ext cx="8229600" cy="1485900"/>
        </p:xfrm>
        <a:graphic>
          <a:graphicData uri="http://schemas.openxmlformats.org/drawingml/2006/table">
            <a:tbl>
              <a:tblPr firstRow="1" bandRow="1">
                <a:tableStyleId>{5C22544A-7EE6-4342-B048-85BDC9FD1C3A}</a:tableStyleId>
              </a:tblPr>
              <a:tblGrid>
                <a:gridCol w="2057400"/>
                <a:gridCol w="2057400"/>
                <a:gridCol w="2057400"/>
                <a:gridCol w="2057400"/>
              </a:tblGrid>
              <a:tr h="274576">
                <a:tc>
                  <a:txBody>
                    <a:bodyPr/>
                    <a:lstStyle/>
                    <a:p>
                      <a:pPr marL="0" lvl="0" indent="0">
                        <a:buNone/>
                      </a:pPr>
                      <a:r>
                        <a:rPr dirty="0"/>
                        <a:t>Variable</a:t>
                      </a:r>
                    </a:p>
                  </a:txBody>
                  <a:tcPr/>
                </a:tc>
                <a:tc>
                  <a:txBody>
                    <a:bodyPr/>
                    <a:lstStyle/>
                    <a:p>
                      <a:pPr marL="0" lvl="0" indent="0">
                        <a:buNone/>
                      </a:pPr>
                      <a:r>
                        <a:rPr dirty="0"/>
                        <a:t>All Artists</a:t>
                      </a:r>
                    </a:p>
                  </a:txBody>
                  <a:tcPr/>
                </a:tc>
                <a:tc>
                  <a:txBody>
                    <a:bodyPr/>
                    <a:lstStyle/>
                    <a:p>
                      <a:pPr marL="0" lvl="0" indent="0">
                        <a:buNone/>
                      </a:pPr>
                      <a:r>
                        <a:rPr/>
                        <a:t>Prominent</a:t>
                      </a:r>
                    </a:p>
                  </a:txBody>
                  <a:tcPr/>
                </a:tc>
                <a:tc>
                  <a:txBody>
                    <a:bodyPr/>
                    <a:lstStyle/>
                    <a:p>
                      <a:pPr marL="0" lvl="0" indent="0">
                        <a:buNone/>
                      </a:pPr>
                      <a:r>
                        <a:rPr/>
                        <a:t>Non-Prominent</a:t>
                      </a:r>
                    </a:p>
                  </a:txBody>
                  <a:tcPr/>
                </a:tc>
              </a:tr>
              <a:tr h="0">
                <a:tc>
                  <a:txBody>
                    <a:bodyPr/>
                    <a:lstStyle/>
                    <a:p>
                      <a:pPr marL="0" lvl="0" indent="0">
                        <a:buNone/>
                      </a:pPr>
                      <a:r>
                        <a:rPr/>
                        <a:t>Signature</a:t>
                      </a:r>
                    </a:p>
                  </a:txBody>
                  <a:tcPr/>
                </a:tc>
                <a:tc>
                  <a:txBody>
                    <a:bodyPr/>
                    <a:lstStyle/>
                    <a:p>
                      <a:pPr marL="0" lvl="0" indent="0">
                        <a:buNone/>
                      </a:pPr>
                      <a:r>
                        <a:rPr/>
                        <a:t>0.08***</a:t>
                      </a:r>
                    </a:p>
                  </a:txBody>
                  <a:tcPr/>
                </a:tc>
                <a:tc>
                  <a:txBody>
                    <a:bodyPr/>
                    <a:lstStyle/>
                    <a:p>
                      <a:pPr marL="0" lvl="0" indent="0">
                        <a:buNone/>
                      </a:pPr>
                      <a:r>
                        <a:rPr/>
                        <a:t>0.107***</a:t>
                      </a:r>
                    </a:p>
                  </a:txBody>
                  <a:tcPr/>
                </a:tc>
                <a:tc>
                  <a:txBody>
                    <a:bodyPr/>
                    <a:lstStyle/>
                    <a:p>
                      <a:pPr marL="0" lvl="0" indent="0">
                        <a:buNone/>
                      </a:pPr>
                      <a:r>
                        <a:rPr/>
                        <a:t>0.048***</a:t>
                      </a:r>
                    </a:p>
                  </a:txBody>
                  <a:tcPr/>
                </a:tc>
              </a:tr>
              <a:tr h="0">
                <a:tc>
                  <a:txBody>
                    <a:bodyPr/>
                    <a:lstStyle/>
                    <a:p>
                      <a:pPr marL="0" lvl="0" indent="0">
                        <a:buNone/>
                      </a:pPr>
                      <a:r>
                        <a:rPr/>
                        <a:t>log(Size)</a:t>
                      </a:r>
                    </a:p>
                  </a:txBody>
                  <a:tcPr/>
                </a:tc>
                <a:tc>
                  <a:txBody>
                    <a:bodyPr/>
                    <a:lstStyle/>
                    <a:p>
                      <a:pPr marL="0" lvl="0" indent="0">
                        <a:buNone/>
                      </a:pPr>
                      <a:r>
                        <a:rPr/>
                        <a:t>0.06***</a:t>
                      </a:r>
                    </a:p>
                  </a:txBody>
                  <a:tcPr/>
                </a:tc>
                <a:tc>
                  <a:txBody>
                    <a:bodyPr/>
                    <a:lstStyle/>
                    <a:p>
                      <a:pPr marL="0" lvl="0" indent="0">
                        <a:buNone/>
                      </a:pPr>
                      <a:r>
                        <a:rPr/>
                        <a:t>0.048***</a:t>
                      </a:r>
                    </a:p>
                  </a:txBody>
                  <a:tcPr/>
                </a:tc>
                <a:tc>
                  <a:txBody>
                    <a:bodyPr/>
                    <a:lstStyle/>
                    <a:p>
                      <a:pPr marL="0" lvl="0" indent="0">
                        <a:buNone/>
                      </a:pPr>
                      <a:r>
                        <a:rPr/>
                        <a:t>0.09***</a:t>
                      </a:r>
                    </a:p>
                  </a:txBody>
                  <a:tcPr/>
                </a:tc>
              </a:tr>
              <a:tr h="0">
                <a:tc>
                  <a:txBody>
                    <a:bodyPr/>
                    <a:lstStyle/>
                    <a:p>
                      <a:pPr marL="0" lvl="0" indent="0">
                        <a:buNone/>
                      </a:pPr>
                      <a:r>
                        <a:rPr/>
                        <a:t>log(Opening Price)</a:t>
                      </a:r>
                    </a:p>
                  </a:txBody>
                  <a:tcPr/>
                </a:tc>
                <a:tc>
                  <a:txBody>
                    <a:bodyPr/>
                    <a:lstStyle/>
                    <a:p>
                      <a:pPr marL="0" lvl="0" indent="0">
                        <a:buNone/>
                      </a:pPr>
                      <a:r>
                        <a:rPr/>
                        <a:t>−0.10***</a:t>
                      </a:r>
                    </a:p>
                  </a:txBody>
                  <a:tcPr/>
                </a:tc>
                <a:tc>
                  <a:txBody>
                    <a:bodyPr/>
                    <a:lstStyle/>
                    <a:p>
                      <a:pPr marL="0" lvl="0" indent="0">
                        <a:buNone/>
                      </a:pPr>
                      <a:r>
                        <a:rPr/>
                        <a:t>-0.071***</a:t>
                      </a:r>
                    </a:p>
                  </a:txBody>
                  <a:tcPr/>
                </a:tc>
                <a:tc>
                  <a:txBody>
                    <a:bodyPr/>
                    <a:lstStyle/>
                    <a:p>
                      <a:pPr marL="0" lvl="0" indent="0">
                        <a:buNone/>
                      </a:pPr>
                      <a:r>
                        <a:rPr/>
                        <a:t>−0.136***</a:t>
                      </a:r>
                    </a:p>
                  </a:txBody>
                  <a:tcPr/>
                </a:tc>
              </a:tr>
              <a:tr h="0">
                <a:tc>
                  <a:txBody>
                    <a:bodyPr/>
                    <a:lstStyle/>
                    <a:p>
                      <a:pPr marL="0" lvl="0" indent="0">
                        <a:buNone/>
                      </a:pPr>
                      <a:r>
                        <a:rPr/>
                        <a:t>log(Aspect Ratio)</a:t>
                      </a:r>
                    </a:p>
                  </a:txBody>
                  <a:tcPr/>
                </a:tc>
                <a:tc>
                  <a:txBody>
                    <a:bodyPr/>
                    <a:lstStyle/>
                    <a:p>
                      <a:pPr marL="0" lvl="0" indent="0">
                        <a:buNone/>
                      </a:pPr>
                      <a:r>
                        <a:rPr/>
                        <a:t>−0.019**</a:t>
                      </a:r>
                    </a:p>
                  </a:txBody>
                  <a:tcPr/>
                </a:tc>
                <a:tc>
                  <a:txBody>
                    <a:bodyPr/>
                    <a:lstStyle/>
                    <a:p>
                      <a:pPr marL="0" lvl="0" indent="0">
                        <a:buNone/>
                      </a:pPr>
                      <a:r>
                        <a:rPr/>
                        <a:t>-0.014</a:t>
                      </a:r>
                    </a:p>
                  </a:txBody>
                  <a:tcPr/>
                </a:tc>
                <a:tc>
                  <a:txBody>
                    <a:bodyPr/>
                    <a:lstStyle/>
                    <a:p>
                      <a:pPr marL="0" lvl="0" indent="0">
                        <a:buNone/>
                      </a:pPr>
                      <a:r>
                        <a:rPr dirty="0"/>
                        <a:t>−0.023**</a:t>
                      </a:r>
                    </a:p>
                  </a:txBody>
                  <a:tcPr/>
                </a:tc>
              </a:tr>
            </a:tbl>
          </a:graphicData>
        </a:graphic>
      </p:graphicFrame>
      <p:sp>
        <p:nvSpPr>
          <p:cNvPr id="4" name="Content Placeholder 2"/>
          <p:cNvSpPr txBox="1">
            <a:spLocks/>
          </p:cNvSpPr>
          <p:nvPr/>
        </p:nvSpPr>
        <p:spPr>
          <a:xfrm>
            <a:off x="322976" y="2357306"/>
            <a:ext cx="8229600" cy="2550254"/>
          </a:xfrm>
          <a:prstGeom prst="rect">
            <a:avLst/>
          </a:prstGeom>
        </p:spPr>
        <p:txBody>
          <a:bodyPr vert="horz" lIns="91440" tIns="45720" rIns="91440" bIns="45720" rtlCol="0">
            <a:noAutofit/>
          </a:bodyPr>
          <a:lstStyle>
            <a:lvl1pPr marL="342900" indent="-342900" algn="l" defTabSz="342900" rtl="0" eaLnBrk="1" latinLnBrk="0" hangingPunct="1">
              <a:spcBef>
                <a:spcPct val="20000"/>
              </a:spcBef>
              <a:buFont typeface="Arial"/>
              <a:buChar char="•"/>
              <a:defRPr sz="24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21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r>
              <a:rPr lang="en-US" sz="1400" b="1" dirty="0" smtClean="0"/>
              <a:t>Signature matters most for prominent artists</a:t>
            </a:r>
            <a:r>
              <a:rPr lang="en-US" sz="1400" dirty="0" smtClean="0"/>
              <a:t> 0.107 or +10.7 percentage points (</a:t>
            </a:r>
            <a:r>
              <a:rPr lang="en-US" sz="1400" dirty="0" err="1" smtClean="0"/>
              <a:t>pp</a:t>
            </a:r>
            <a:r>
              <a:rPr lang="en-US" sz="1400" dirty="0" smtClean="0"/>
              <a:t>) but matters less for the rest (+4.8pp)</a:t>
            </a:r>
          </a:p>
          <a:p>
            <a:r>
              <a:rPr lang="en-US" sz="1400" b="1" dirty="0" smtClean="0"/>
              <a:t>Size matters most for non-prominent artists</a:t>
            </a:r>
            <a:r>
              <a:rPr lang="en-US" sz="1400" dirty="0" smtClean="0"/>
              <a:t> (+9.0pp)</a:t>
            </a:r>
          </a:p>
          <a:p>
            <a:r>
              <a:rPr lang="en-US" sz="1400" b="1" dirty="0" smtClean="0"/>
              <a:t>Opening price is the dominant penalty</a:t>
            </a:r>
            <a:r>
              <a:rPr lang="en-US" sz="1400" dirty="0" smtClean="0"/>
              <a:t> — especially for non-prominent (−13.6pp per log increase)</a:t>
            </a:r>
          </a:p>
          <a:p>
            <a:pPr lvl="1"/>
            <a:r>
              <a:rPr lang="en-US" sz="1100" dirty="0" smtClean="0"/>
              <a:t>A 10% higher opening prices decreases sale probability by approximately 1.4pp for non-prominent segment</a:t>
            </a:r>
          </a:p>
          <a:p>
            <a:pPr lvl="1"/>
            <a:r>
              <a:rPr lang="en-US" sz="1100" dirty="0" smtClean="0"/>
              <a:t>Unlike prominent works, non-prominent pieces require modest reserve pricing to ensure sales</a:t>
            </a:r>
          </a:p>
          <a:p>
            <a:r>
              <a:rPr lang="en-US" sz="1400" b="1" dirty="0" smtClean="0"/>
              <a:t>Aspect ratio</a:t>
            </a:r>
            <a:r>
              <a:rPr lang="en-US" sz="1400" dirty="0" smtClean="0"/>
              <a:t> — has a small but significant effect</a:t>
            </a:r>
          </a:p>
          <a:p>
            <a:r>
              <a:rPr lang="en-US" sz="1400" b="1" dirty="0" smtClean="0"/>
              <a:t>Medium, material effects</a:t>
            </a:r>
            <a:r>
              <a:rPr lang="en-US" sz="1400" dirty="0" smtClean="0"/>
              <a:t>, while statistically significant, are economically modest. This suggests buyers prioritize the </a:t>
            </a:r>
            <a:r>
              <a:rPr lang="en-US" sz="1400" b="1" dirty="0" smtClean="0"/>
              <a:t>artistic medium and the artist’s reputation</a:t>
            </a:r>
            <a:r>
              <a:rPr lang="en-US" sz="1400" dirty="0" smtClean="0"/>
              <a:t> far more than physical durability or presentation format.</a:t>
            </a:r>
            <a:endParaRPr lang="en-US" sz="14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12000" b="-112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9916" y="4026630"/>
            <a:ext cx="7772400" cy="1021556"/>
          </a:xfrm>
        </p:spPr>
        <p:txBody>
          <a:bodyPr/>
          <a:lstStyle/>
          <a:p>
            <a:pPr marL="0" lvl="0" indent="0">
              <a:buNone/>
            </a:pPr>
            <a:r>
              <a:rPr dirty="0">
                <a:solidFill>
                  <a:schemeClr val="bg1"/>
                </a:solidFill>
              </a:rPr>
              <a:t>Hedonic Regression Model</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507085"/>
          </a:xfrm>
        </p:spPr>
        <p:txBody>
          <a:bodyPr>
            <a:normAutofit fontScale="90000"/>
          </a:bodyPr>
          <a:lstStyle/>
          <a:p>
            <a:pPr marL="0" lvl="0" indent="0">
              <a:buNone/>
            </a:pPr>
            <a:r>
              <a:rPr sz="2800" dirty="0"/>
              <a:t>Methodology</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457200" y="713064"/>
                <a:ext cx="8229600" cy="4102217"/>
              </a:xfrm>
            </p:spPr>
            <p:txBody>
              <a:bodyPr>
                <a:normAutofit fontScale="62500" lnSpcReduction="20000"/>
              </a:bodyPr>
              <a:lstStyle/>
              <a:p>
                <a:pPr marL="0" lvl="0" indent="0">
                  <a:buNone/>
                </a:pPr>
                <a:r>
                  <a:rPr dirty="0"/>
                  <a:t>An artwork’s log auction price can be written as</a:t>
                </a:r>
              </a:p>
              <a:p>
                <a:pPr marL="0" lvl="0" indent="0">
                  <a:buNone/>
                </a:pPr>
                <a14:m>
                  <m:oMathPara xmlns:m="http://schemas.openxmlformats.org/officeDocument/2006/math">
                    <m:oMathParaPr>
                      <m:jc m:val="center"/>
                    </m:oMathParaPr>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𝑝</m:t>
                          </m:r>
                        </m:e>
                        <m:sub>
                          <m:r>
                            <a:rPr>
                              <a:latin typeface="Cambria Math" panose="02040503050406030204" pitchFamily="18" charset="0"/>
                            </a:rPr>
                            <m:t>𝑖𝑡</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𝑝</m:t>
                          </m:r>
                        </m:e>
                        <m:sub>
                          <m:r>
                            <a:rPr>
                              <a:latin typeface="Cambria Math" panose="02040503050406030204" pitchFamily="18" charset="0"/>
                            </a:rPr>
                            <m:t>𝑖</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𝑝</m:t>
                          </m:r>
                        </m:e>
                        <m:sub>
                          <m:r>
                            <a:rPr>
                              <a:latin typeface="Cambria Math" panose="02040503050406030204" pitchFamily="18" charset="0"/>
                            </a:rPr>
                            <m:t>𝑡</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𝜀</m:t>
                          </m:r>
                        </m:e>
                        <m:sub>
                          <m:r>
                            <a:rPr>
                              <a:latin typeface="Cambria Math" panose="02040503050406030204" pitchFamily="18" charset="0"/>
                            </a:rPr>
                            <m:t>𝑖𝑡</m:t>
                          </m:r>
                        </m:sub>
                      </m:sSub>
                      <m:r>
                        <a:rPr>
                          <a:latin typeface="Cambria Math" panose="02040503050406030204" pitchFamily="18" charset="0"/>
                        </a:rPr>
                        <m:t>,</m:t>
                      </m:r>
                    </m:oMath>
                  </m:oMathPara>
                </a14:m>
                <a:endParaRPr dirty="0"/>
              </a:p>
              <a:p>
                <a:pPr marL="0" lvl="0" indent="0">
                  <a:buNone/>
                </a:pPr>
                <a:r>
                  <a:rPr dirty="0"/>
                  <a:t>where </a:t>
                </a: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𝑝</m:t>
                        </m:r>
                      </m:e>
                      <m:sub>
                        <m:r>
                          <a:rPr>
                            <a:latin typeface="Cambria Math" panose="02040503050406030204" pitchFamily="18" charset="0"/>
                          </a:rPr>
                          <m:t>𝑖𝑡</m:t>
                        </m:r>
                      </m:sub>
                    </m:sSub>
                  </m:oMath>
                </a14:m>
                <a:r>
                  <a:rPr dirty="0"/>
                  <a:t> is the log price of object </a:t>
                </a:r>
                <a14:m>
                  <m:oMath xmlns:m="http://schemas.openxmlformats.org/officeDocument/2006/math">
                    <m:r>
                      <a:rPr>
                        <a:latin typeface="Cambria Math" panose="02040503050406030204" pitchFamily="18" charset="0"/>
                      </a:rPr>
                      <m:t>𝑖</m:t>
                    </m:r>
                  </m:oMath>
                </a14:m>
                <a:r>
                  <a:rPr dirty="0"/>
                  <a:t> at time </a:t>
                </a:r>
                <a14:m>
                  <m:oMath xmlns:m="http://schemas.openxmlformats.org/officeDocument/2006/math">
                    <m:r>
                      <a:rPr>
                        <a:latin typeface="Cambria Math" panose="02040503050406030204" pitchFamily="18" charset="0"/>
                      </a:rPr>
                      <m:t>𝑡</m:t>
                    </m:r>
                  </m:oMath>
                </a14:m>
                <a:r>
                  <a:rPr dirty="0"/>
                  <a:t>, </a:t>
                </a: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𝑝</m:t>
                        </m:r>
                      </m:e>
                      <m:sub>
                        <m:r>
                          <a:rPr>
                            <a:latin typeface="Cambria Math" panose="02040503050406030204" pitchFamily="18" charset="0"/>
                          </a:rPr>
                          <m:t>𝑖</m:t>
                        </m:r>
                      </m:sub>
                    </m:sSub>
                  </m:oMath>
                </a14:m>
                <a:r>
                  <a:rPr dirty="0"/>
                  <a:t> captures the fixed (unobserved) quality of the object, </a:t>
                </a: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𝑝</m:t>
                        </m:r>
                      </m:e>
                      <m:sub>
                        <m:r>
                          <a:rPr>
                            <a:latin typeface="Cambria Math" panose="02040503050406030204" pitchFamily="18" charset="0"/>
                          </a:rPr>
                          <m:t>𝑡</m:t>
                        </m:r>
                      </m:sub>
                    </m:sSub>
                  </m:oMath>
                </a14:m>
                <a:r>
                  <a:rPr dirty="0"/>
                  <a:t> is the period price index (common market movement), and </a:t>
                </a: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𝜀</m:t>
                        </m:r>
                      </m:e>
                      <m:sub>
                        <m:r>
                          <a:rPr>
                            <a:latin typeface="Cambria Math" panose="02040503050406030204" pitchFamily="18" charset="0"/>
                          </a:rPr>
                          <m:t>𝑖𝑡</m:t>
                        </m:r>
                      </m:sub>
                    </m:sSub>
                  </m:oMath>
                </a14:m>
                <a:r>
                  <a:rPr dirty="0"/>
                  <a:t> is an idiosyncratic shock.</a:t>
                </a:r>
              </a:p>
              <a:p>
                <a:pPr marL="0" lvl="0" indent="0">
                  <a:buNone/>
                </a:pPr>
                <a:r>
                  <a:rPr dirty="0"/>
                  <a:t>Hedonic specification substitutes a parametric form for the fixed quality:</a:t>
                </a:r>
              </a:p>
              <a:p>
                <a:pPr marL="0" lvl="0" indent="0">
                  <a:buNone/>
                </a:pPr>
                <a14:m>
                  <m:oMathPara xmlns:m="http://schemas.openxmlformats.org/officeDocument/2006/math">
                    <m:oMathParaPr>
                      <m:jc m:val="center"/>
                    </m:oMathParaPr>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𝑝</m:t>
                          </m:r>
                        </m:e>
                        <m:sub>
                          <m:r>
                            <a:rPr>
                              <a:latin typeface="Cambria Math" panose="02040503050406030204" pitchFamily="18" charset="0"/>
                            </a:rPr>
                            <m:t>𝑖𝑡</m:t>
                          </m:r>
                        </m:sub>
                      </m:sSub>
                      <m:r>
                        <a:rPr>
                          <a:latin typeface="Cambria Math" panose="02040503050406030204" pitchFamily="18" charset="0"/>
                        </a:rPr>
                        <m:t>=</m:t>
                      </m:r>
                      <m:r>
                        <a:rPr>
                          <a:latin typeface="Cambria Math" panose="02040503050406030204" pitchFamily="18" charset="0"/>
                        </a:rPr>
                        <m:t>𝛽</m:t>
                      </m:r>
                      <m:sSub>
                        <m:sSubPr>
                          <m:ctrlPr>
                            <a:rPr i="1">
                              <a:latin typeface="Cambria Math" panose="02040503050406030204" pitchFamily="18" charset="0"/>
                            </a:rPr>
                          </m:ctrlPr>
                        </m:sSubPr>
                        <m:e>
                          <m:r>
                            <a:rPr>
                              <a:latin typeface="Cambria Math" panose="02040503050406030204" pitchFamily="18" charset="0"/>
                            </a:rPr>
                            <m:t>𝑥</m:t>
                          </m:r>
                        </m:e>
                        <m:sub>
                          <m:r>
                            <a:rPr>
                              <a:latin typeface="Cambria Math" panose="02040503050406030204" pitchFamily="18" charset="0"/>
                            </a:rPr>
                            <m:t>𝑖</m:t>
                          </m:r>
                        </m:sub>
                      </m:sSub>
                      <m:r>
                        <a:rPr>
                          <a:latin typeface="Cambria Math" panose="02040503050406030204" pitchFamily="18" charset="0"/>
                        </a:rPr>
                        <m:t>+</m:t>
                      </m:r>
                      <m:nary>
                        <m:naryPr>
                          <m:chr m:val="∑"/>
                          <m:limLoc m:val="undOvr"/>
                          <m:ctrlPr>
                            <a:rPr i="1">
                              <a:latin typeface="Cambria Math" panose="02040503050406030204" pitchFamily="18" charset="0"/>
                            </a:rPr>
                          </m:ctrlPr>
                        </m:naryPr>
                        <m:sub>
                          <m:r>
                            <a:rPr>
                              <a:latin typeface="Cambria Math" panose="02040503050406030204" pitchFamily="18" charset="0"/>
                            </a:rPr>
                            <m:t>𝑡</m:t>
                          </m:r>
                          <m:r>
                            <a:rPr>
                              <a:latin typeface="Cambria Math" panose="02040503050406030204" pitchFamily="18" charset="0"/>
                            </a:rPr>
                            <m:t>=1</m:t>
                          </m:r>
                        </m:sub>
                        <m:sup>
                          <m:r>
                            <a:rPr>
                              <a:latin typeface="Cambria Math" panose="02040503050406030204" pitchFamily="18" charset="0"/>
                            </a:rPr>
                            <m:t>𝑇</m:t>
                          </m:r>
                        </m:sup>
                        <m:e>
                          <m:sSub>
                            <m:sSubPr>
                              <m:ctrlPr>
                                <a:rPr i="1">
                                  <a:latin typeface="Cambria Math" panose="02040503050406030204" pitchFamily="18" charset="0"/>
                                </a:rPr>
                              </m:ctrlPr>
                            </m:sSubPr>
                            <m:e>
                              <m:r>
                                <a:rPr>
                                  <a:latin typeface="Cambria Math" panose="02040503050406030204" pitchFamily="18" charset="0"/>
                                </a:rPr>
                                <m:t>𝛾</m:t>
                              </m:r>
                            </m:e>
                            <m:sub>
                              <m:r>
                                <a:rPr>
                                  <a:latin typeface="Cambria Math" panose="02040503050406030204" pitchFamily="18" charset="0"/>
                                </a:rPr>
                                <m:t>𝑡</m:t>
                              </m:r>
                            </m:sub>
                          </m:sSub>
                        </m:e>
                      </m:nary>
                      <m:sSub>
                        <m:sSubPr>
                          <m:ctrlPr>
                            <a:rPr i="1">
                              <a:latin typeface="Cambria Math" panose="02040503050406030204" pitchFamily="18" charset="0"/>
                            </a:rPr>
                          </m:ctrlPr>
                        </m:sSubPr>
                        <m:e>
                          <m:r>
                            <a:rPr>
                              <a:latin typeface="Cambria Math" panose="02040503050406030204" pitchFamily="18" charset="0"/>
                            </a:rPr>
                            <m:t>𝐷</m:t>
                          </m:r>
                        </m:e>
                        <m:sub>
                          <m:r>
                            <a:rPr>
                              <a:latin typeface="Cambria Math" panose="02040503050406030204" pitchFamily="18" charset="0"/>
                            </a:rPr>
                            <m:t>𝑡</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𝜀</m:t>
                          </m:r>
                        </m:e>
                        <m:sub>
                          <m:r>
                            <a:rPr>
                              <a:latin typeface="Cambria Math" panose="02040503050406030204" pitchFamily="18" charset="0"/>
                            </a:rPr>
                            <m:t>𝑖𝑡</m:t>
                          </m:r>
                        </m:sub>
                      </m:sSub>
                      <m:r>
                        <a:rPr>
                          <a:latin typeface="Cambria Math" panose="02040503050406030204" pitchFamily="18" charset="0"/>
                        </a:rPr>
                        <m:t>,</m:t>
                      </m:r>
                    </m:oMath>
                  </m:oMathPara>
                </a14:m>
                <a:endParaRPr dirty="0"/>
              </a:p>
              <a:p>
                <a:pPr lvl="0"/>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𝑥</m:t>
                        </m:r>
                      </m:e>
                      <m:sub>
                        <m:r>
                          <a:rPr>
                            <a:latin typeface="Cambria Math" panose="02040503050406030204" pitchFamily="18" charset="0"/>
                          </a:rPr>
                          <m:t>𝑖</m:t>
                        </m:r>
                      </m:sub>
                    </m:sSub>
                  </m:oMath>
                </a14:m>
                <a:r>
                  <a:rPr dirty="0"/>
                  <a:t>: vector of observed attributes (signed dummy, size, aspect ratio, medium of art, material, artist fixed effects, auction house fixed effects), </a:t>
                </a: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𝐷</m:t>
                        </m:r>
                      </m:e>
                      <m:sub>
                        <m:r>
                          <a:rPr>
                            <a:latin typeface="Cambria Math" panose="02040503050406030204" pitchFamily="18" charset="0"/>
                          </a:rPr>
                          <m:t>𝑡</m:t>
                        </m:r>
                      </m:sub>
                    </m:sSub>
                  </m:oMath>
                </a14:m>
                <a:r>
                  <a:rPr dirty="0"/>
                  <a:t> is period dummy (half-year). Hedonic Price Index is constructed by</a:t>
                </a:r>
              </a:p>
              <a:p>
                <a:pPr marL="0" lvl="0" indent="0">
                  <a:buNone/>
                </a:pPr>
                <a14:m>
                  <m:oMathPara xmlns:m="http://schemas.openxmlformats.org/officeDocument/2006/math">
                    <m:oMathParaPr>
                      <m:jc m:val="centerGroup"/>
                    </m:oMathParaPr>
                    <m:oMath xmlns:m="http://schemas.openxmlformats.org/officeDocument/2006/math">
                      <m:sSub>
                        <m:sSubPr>
                          <m:ctrlPr>
                            <a:rPr i="1">
                              <a:latin typeface="Cambria Math" panose="02040503050406030204" pitchFamily="18" charset="0"/>
                            </a:rPr>
                          </m:ctrlPr>
                        </m:sSubPr>
                        <m:e>
                          <m:r>
                            <m:rPr>
                              <m:nor/>
                            </m:rPr>
                            <a:rPr/>
                            <m:t>Index</m:t>
                          </m:r>
                        </m:e>
                        <m:sub>
                          <m:r>
                            <a:rPr>
                              <a:latin typeface="Cambria Math" panose="02040503050406030204" pitchFamily="18" charset="0"/>
                            </a:rPr>
                            <m:t>𝑡</m:t>
                          </m:r>
                        </m:sub>
                      </m:sSub>
                      <m:r>
                        <a:rPr>
                          <a:latin typeface="Cambria Math" panose="02040503050406030204" pitchFamily="18" charset="0"/>
                        </a:rPr>
                        <m:t>=100×</m:t>
                      </m:r>
                      <m:r>
                        <m:rPr>
                          <m:sty m:val="p"/>
                        </m:rPr>
                        <a:rPr>
                          <a:latin typeface="Cambria Math" panose="02040503050406030204" pitchFamily="18" charset="0"/>
                        </a:rPr>
                        <m:t>exp</m:t>
                      </m:r>
                      <m:d>
                        <m:dPr>
                          <m:ctrlPr>
                            <a:rPr i="1">
                              <a:latin typeface="Cambria Math" panose="02040503050406030204" pitchFamily="18" charset="0"/>
                            </a:rPr>
                          </m:ctrlPr>
                        </m:dPr>
                        <m:e>
                          <m:sSub>
                            <m:sSubPr>
                              <m:ctrlPr>
                                <a:rPr i="1">
                                  <a:latin typeface="Cambria Math" panose="02040503050406030204" pitchFamily="18" charset="0"/>
                                </a:rPr>
                              </m:ctrlPr>
                            </m:sSubPr>
                            <m:e>
                              <m:r>
                                <a:rPr>
                                  <a:latin typeface="Cambria Math" panose="02040503050406030204" pitchFamily="18" charset="0"/>
                                </a:rPr>
                                <m:t>𝛾</m:t>
                              </m:r>
                            </m:e>
                            <m:sub>
                              <m:r>
                                <a:rPr>
                                  <a:latin typeface="Cambria Math" panose="02040503050406030204" pitchFamily="18" charset="0"/>
                                </a:rPr>
                                <m:t>𝑡</m:t>
                              </m:r>
                            </m:sub>
                          </m:sSub>
                          <m:r>
                            <a:rPr>
                              <a:latin typeface="Cambria Math" panose="02040503050406030204" pitchFamily="18" charset="0"/>
                            </a:rPr>
                            <m:t>−</m:t>
                          </m:r>
                          <m:sSub>
                            <m:sSubPr>
                              <m:ctrlPr>
                                <a:rPr i="1">
                                  <a:latin typeface="Cambria Math" panose="02040503050406030204" pitchFamily="18" charset="0"/>
                                </a:rPr>
                              </m:ctrlPr>
                            </m:sSubPr>
                            <m:e>
                              <m:r>
                                <a:rPr>
                                  <a:latin typeface="Cambria Math" panose="02040503050406030204" pitchFamily="18" charset="0"/>
                                </a:rPr>
                                <m:t>𝛾</m:t>
                              </m:r>
                            </m:e>
                            <m:sub>
                              <m:r>
                                <m:rPr>
                                  <m:nor/>
                                </m:rPr>
                                <a:rPr/>
                                <m:t>base</m:t>
                              </m:r>
                            </m:sub>
                          </m:sSub>
                        </m:e>
                      </m:d>
                      <m:r>
                        <a:rPr>
                          <a:latin typeface="Cambria Math" panose="02040503050406030204" pitchFamily="18" charset="0"/>
                        </a:rPr>
                        <m:t>,</m:t>
                      </m:r>
                    </m:oMath>
                  </m:oMathPara>
                </a14:m>
                <a:endParaRPr dirty="0"/>
              </a:p>
              <a:p>
                <a:pPr marL="0" lvl="0" indent="0">
                  <a:buNone/>
                </a:pPr>
                <a:r>
                  <a:rPr dirty="0"/>
                  <a:t>where base period is 1989-H1.</a:t>
                </a:r>
              </a:p>
              <a:p>
                <a:pPr lvl="0"/>
                <a:r>
                  <a:rPr dirty="0"/>
                  <a:t>hedonic models control for quality by observable characteristics </a:t>
                </a:r>
                <a14:m>
                  <m:oMath xmlns:m="http://schemas.openxmlformats.org/officeDocument/2006/math">
                    <m:r>
                      <a:rPr>
                        <a:latin typeface="Cambria Math" panose="02040503050406030204" pitchFamily="18" charset="0"/>
                      </a:rPr>
                      <m:t>𝑥</m:t>
                    </m:r>
                  </m:oMath>
                </a14:m>
                <a:r>
                  <a:rPr dirty="0"/>
                  <a:t> (allowing use of all observations), while repeat‑sales treat </a:t>
                </a:r>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𝑝</m:t>
                        </m:r>
                      </m:e>
                      <m:sub>
                        <m:r>
                          <a:rPr>
                            <a:latin typeface="Cambria Math" panose="02040503050406030204" pitchFamily="18" charset="0"/>
                          </a:rPr>
                          <m:t>𝑖</m:t>
                        </m:r>
                      </m:sub>
                    </m:sSub>
                  </m:oMath>
                </a14:m>
                <a:r>
                  <a:rPr dirty="0"/>
                  <a:t> as an object fixed effect (identified only for items sold more than once).</a:t>
                </a:r>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457200" y="713064"/>
                <a:ext cx="8229600" cy="4102217"/>
              </a:xfrm>
              <a:blipFill rotWithShape="0">
                <a:blip r:embed="rId2"/>
                <a:stretch>
                  <a:fillRect l="-296" t="-1189"/>
                </a:stretch>
              </a:blipFill>
            </p:spPr>
            <p:txBody>
              <a:bodyPr/>
              <a:lstStyle/>
              <a:p>
                <a:r>
                  <a:rPr lang="tr-TR">
                    <a:noFill/>
                  </a:rPr>
                  <a:t> </a:t>
                </a:r>
              </a:p>
            </p:txBody>
          </p:sp>
        </mc:Fallback>
      </mc:AlternateContent>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marL="0" lvl="0" indent="0">
              <a:buNone/>
            </a:pPr>
            <a:r>
              <a:rPr/>
              <a:t>Hedonic regression model estimation results (USD)</a:t>
            </a:r>
          </a:p>
        </p:txBody>
      </p:sp>
      <p:sp>
        <p:nvSpPr>
          <p:cNvPr id="4" name="Text Placeholder 3"/>
          <p:cNvSpPr>
            <a:spLocks noGrp="1"/>
          </p:cNvSpPr>
          <p:nvPr>
            <p:ph type="body" sz="half" idx="2"/>
          </p:nvPr>
        </p:nvSpPr>
        <p:spPr/>
        <p:txBody>
          <a:bodyPr/>
          <a:lstStyle/>
          <a:p>
            <a:pPr marL="0" lvl="0" indent="0">
              <a:buNone/>
            </a:pPr>
            <a:r>
              <a:rPr/>
              <a:t>(Full results in </a:t>
            </a:r>
            <a:r>
              <a:rPr>
                <a:hlinkClick r:id="" action="ppaction://noaction"/>
              </a:rPr>
              <a:t>Appendix Table 1</a:t>
            </a:r>
            <a:r>
              <a:rPr/>
              <a:t>)</a:t>
            </a:r>
          </a:p>
        </p:txBody>
      </p:sp>
      <p:pic>
        <p:nvPicPr>
          <p:cNvPr id="3" name="Picture 1" descr="fig/hedonic_coefficients_usd.png"/>
          <p:cNvPicPr>
            <a:picLocks noGrp="1" noChangeAspect="1"/>
          </p:cNvPicPr>
          <p:nvPr/>
        </p:nvPicPr>
        <p:blipFill>
          <a:blip r:embed="rId3"/>
          <a:stretch>
            <a:fillRect/>
          </a:stretch>
        </p:blipFill>
        <p:spPr bwMode="auto">
          <a:xfrm>
            <a:off x="3568700" y="266700"/>
            <a:ext cx="5105400" cy="4254500"/>
          </a:xfrm>
          <a:prstGeom prst="rect">
            <a:avLst/>
          </a:prstGeom>
          <a:noFill/>
          <a:ln w="9525">
            <a:noFill/>
            <a:headEnd/>
            <a:tailEnd/>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lvl="0" indent="0">
              <a:buNone/>
            </a:pPr>
            <a:r>
              <a:rPr lang="tr-TR" dirty="0" smtClean="0"/>
              <a:t> </a:t>
            </a:r>
            <a:endParaRPr i="1" dirty="0"/>
          </a:p>
        </p:txBody>
      </p:sp>
      <p:pic>
        <p:nvPicPr>
          <p:cNvPr id="2" name="Resim 1"/>
          <p:cNvPicPr>
            <a:picLocks noChangeAspect="1"/>
          </p:cNvPicPr>
          <p:nvPr/>
        </p:nvPicPr>
        <p:blipFill>
          <a:blip r:embed="rId2"/>
          <a:stretch>
            <a:fillRect/>
          </a:stretch>
        </p:blipFill>
        <p:spPr>
          <a:xfrm>
            <a:off x="0" y="0"/>
            <a:ext cx="10400232" cy="5143500"/>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481918"/>
          </a:xfrm>
        </p:spPr>
        <p:txBody>
          <a:bodyPr>
            <a:normAutofit/>
          </a:bodyPr>
          <a:lstStyle/>
          <a:p>
            <a:pPr marL="0" lvl="0" indent="0">
              <a:buNone/>
            </a:pPr>
            <a:r>
              <a:rPr sz="2000" dirty="0"/>
              <a:t>Hedonic regression model estimation results (TL)</a:t>
            </a:r>
          </a:p>
        </p:txBody>
      </p:sp>
      <p:pic>
        <p:nvPicPr>
          <p:cNvPr id="3" name="Picture 1" descr="fig/hedonic_coefficients_tl.png"/>
          <p:cNvPicPr>
            <a:picLocks noGrp="1" noChangeAspect="1"/>
          </p:cNvPicPr>
          <p:nvPr/>
        </p:nvPicPr>
        <p:blipFill>
          <a:blip r:embed="rId3"/>
          <a:stretch>
            <a:fillRect/>
          </a:stretch>
        </p:blipFill>
        <p:spPr bwMode="auto">
          <a:xfrm>
            <a:off x="1709490" y="687897"/>
            <a:ext cx="5270150" cy="4397281"/>
          </a:xfrm>
          <a:prstGeom prst="rect">
            <a:avLst/>
          </a:prstGeom>
          <a:noFill/>
          <a:ln w="9525">
            <a:noFill/>
            <a:headEnd/>
            <a:tailEnd/>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339305"/>
          </a:xfrm>
        </p:spPr>
        <p:txBody>
          <a:bodyPr>
            <a:normAutofit fontScale="90000"/>
          </a:bodyPr>
          <a:lstStyle/>
          <a:p>
            <a:pPr marL="0" lvl="0" indent="0">
              <a:buNone/>
            </a:pPr>
            <a:r>
              <a:rPr sz="2400" dirty="0"/>
              <a:t>Hedonic price index (in USD, aggregate)</a:t>
            </a:r>
          </a:p>
        </p:txBody>
      </p:sp>
      <p:pic>
        <p:nvPicPr>
          <p:cNvPr id="3" name="Picture 1" descr="fig/hedonic_index_USD_tran.png"/>
          <p:cNvPicPr>
            <a:picLocks noGrp="1" noChangeAspect="1"/>
          </p:cNvPicPr>
          <p:nvPr/>
        </p:nvPicPr>
        <p:blipFill>
          <a:blip r:embed="rId2"/>
          <a:stretch>
            <a:fillRect/>
          </a:stretch>
        </p:blipFill>
        <p:spPr bwMode="auto">
          <a:xfrm>
            <a:off x="801147" y="545284"/>
            <a:ext cx="6337884" cy="4444491"/>
          </a:xfrm>
          <a:prstGeom prst="rect">
            <a:avLst/>
          </a:prstGeom>
          <a:noFill/>
          <a:ln w="9525">
            <a:noFill/>
            <a:headEnd/>
            <a:tailEnd/>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389639"/>
          </a:xfrm>
        </p:spPr>
        <p:txBody>
          <a:bodyPr>
            <a:normAutofit fontScale="90000"/>
          </a:bodyPr>
          <a:lstStyle/>
          <a:p>
            <a:pPr marL="0" lvl="0" indent="0">
              <a:buNone/>
            </a:pPr>
            <a:r>
              <a:rPr sz="2400" dirty="0"/>
              <a:t>Hedonic price index (in USD, segmented)</a:t>
            </a:r>
          </a:p>
        </p:txBody>
      </p:sp>
      <p:pic>
        <p:nvPicPr>
          <p:cNvPr id="3" name="Picture 1" descr="fig/hedonic_index_USD_segment.png"/>
          <p:cNvPicPr>
            <a:picLocks noGrp="1" noChangeAspect="1"/>
          </p:cNvPicPr>
          <p:nvPr/>
        </p:nvPicPr>
        <p:blipFill>
          <a:blip r:embed="rId2"/>
          <a:stretch>
            <a:fillRect/>
          </a:stretch>
        </p:blipFill>
        <p:spPr bwMode="auto">
          <a:xfrm>
            <a:off x="255863" y="595617"/>
            <a:ext cx="5371287" cy="3766657"/>
          </a:xfrm>
          <a:prstGeom prst="rect">
            <a:avLst/>
          </a:prstGeom>
          <a:noFill/>
          <a:ln w="9525">
            <a:noFill/>
            <a:headEnd/>
            <a:tailEnd/>
          </a:ln>
        </p:spPr>
      </p:pic>
      <p:sp>
        <p:nvSpPr>
          <p:cNvPr id="4" name="Content Placeholder 3"/>
          <p:cNvSpPr>
            <a:spLocks noGrp="1"/>
          </p:cNvSpPr>
          <p:nvPr>
            <p:ph sz="half" idx="2"/>
          </p:nvPr>
        </p:nvSpPr>
        <p:spPr>
          <a:xfrm>
            <a:off x="5805181" y="721978"/>
            <a:ext cx="3108121" cy="3984246"/>
          </a:xfrm>
        </p:spPr>
        <p:txBody>
          <a:bodyPr>
            <a:noAutofit/>
          </a:bodyPr>
          <a:lstStyle/>
          <a:p>
            <a:pPr lvl="0"/>
            <a:r>
              <a:rPr sz="1600" b="1" dirty="0"/>
              <a:t>Elite/prominent segment consistently above non-prominent</a:t>
            </a:r>
            <a:r>
              <a:rPr sz="1600" dirty="0"/>
              <a:t> especially post-late 1990s</a:t>
            </a:r>
          </a:p>
          <a:p>
            <a:pPr lvl="0"/>
            <a:r>
              <a:rPr sz="1600" b="1" dirty="0"/>
              <a:t>Market driven by elite segment</a:t>
            </a:r>
          </a:p>
          <a:p>
            <a:pPr lvl="1"/>
            <a:r>
              <a:rPr sz="1200" dirty="0"/>
              <a:t>2× gap by 2020 (prominent: ~250, non-prominent: ~160)</a:t>
            </a:r>
          </a:p>
          <a:p>
            <a:pPr lvl="0"/>
            <a:r>
              <a:rPr sz="1600" b="1" dirty="0"/>
              <a:t>All segments share same trend and cycle</a:t>
            </a:r>
          </a:p>
          <a:p>
            <a:pPr lvl="1"/>
            <a:r>
              <a:rPr sz="1200" dirty="0"/>
              <a:t>Boom 1989-2011</a:t>
            </a:r>
          </a:p>
          <a:p>
            <a:pPr lvl="1"/>
            <a:r>
              <a:rPr sz="1200" dirty="0"/>
              <a:t>Bust 2011-2020</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431584"/>
          </a:xfrm>
        </p:spPr>
        <p:txBody>
          <a:bodyPr>
            <a:normAutofit fontScale="90000"/>
          </a:bodyPr>
          <a:lstStyle/>
          <a:p>
            <a:pPr marL="0" lvl="0" indent="0">
              <a:buNone/>
            </a:pPr>
            <a:r>
              <a:rPr sz="2400"/>
              <a:t>Hedonic price index (in TL, segmented)</a:t>
            </a:r>
          </a:p>
        </p:txBody>
      </p:sp>
      <p:pic>
        <p:nvPicPr>
          <p:cNvPr id="3" name="Picture 1" descr="fig/hedonic_index_TL_segment.png"/>
          <p:cNvPicPr>
            <a:picLocks noGrp="1" noChangeAspect="1"/>
          </p:cNvPicPr>
          <p:nvPr/>
        </p:nvPicPr>
        <p:blipFill>
          <a:blip r:embed="rId2"/>
          <a:stretch>
            <a:fillRect/>
          </a:stretch>
        </p:blipFill>
        <p:spPr bwMode="auto">
          <a:xfrm>
            <a:off x="457199" y="802081"/>
            <a:ext cx="6019101" cy="4220942"/>
          </a:xfrm>
          <a:prstGeom prst="rect">
            <a:avLst/>
          </a:prstGeom>
          <a:noFill/>
          <a:ln w="9525">
            <a:noFill/>
            <a:headEnd/>
            <a:tailEnd/>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389639"/>
          </a:xfrm>
        </p:spPr>
        <p:txBody>
          <a:bodyPr>
            <a:noAutofit/>
          </a:bodyPr>
          <a:lstStyle/>
          <a:p>
            <a:pPr marL="0" lvl="0" indent="0">
              <a:buNone/>
            </a:pPr>
            <a:r>
              <a:rPr sz="2400" dirty="0"/>
              <a:t>Hedonic price index (in TL, log scale, with CPI)</a:t>
            </a:r>
          </a:p>
        </p:txBody>
      </p:sp>
      <p:pic>
        <p:nvPicPr>
          <p:cNvPr id="3" name="Picture 1" descr="fig/art_index_TL_log.png"/>
          <p:cNvPicPr>
            <a:picLocks noGrp="1" noChangeAspect="1"/>
          </p:cNvPicPr>
          <p:nvPr/>
        </p:nvPicPr>
        <p:blipFill>
          <a:blip r:embed="rId2"/>
          <a:stretch>
            <a:fillRect/>
          </a:stretch>
        </p:blipFill>
        <p:spPr bwMode="auto">
          <a:xfrm>
            <a:off x="457199" y="707820"/>
            <a:ext cx="7495563" cy="4384197"/>
          </a:xfrm>
          <a:prstGeom prst="rect">
            <a:avLst/>
          </a:prstGeom>
          <a:noFill/>
          <a:ln w="9525">
            <a:noFill/>
            <a:headEnd/>
            <a:tailEnd/>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lvl="0" indent="0">
              <a:buNone/>
            </a:pPr>
            <a:r>
              <a:rPr sz="2400" dirty="0"/>
              <a:t>Turkish Art Market Performance (1989-2020)</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69873218"/>
              </p:ext>
            </p:extLst>
          </p:nvPr>
        </p:nvGraphicFramePr>
        <p:xfrm>
          <a:off x="457200" y="1193800"/>
          <a:ext cx="4819475" cy="2217420"/>
        </p:xfrm>
        <a:graphic>
          <a:graphicData uri="http://schemas.openxmlformats.org/drawingml/2006/table">
            <a:tbl>
              <a:tblPr firstRow="1" bandRow="1">
                <a:tableStyleId>{5C22544A-7EE6-4342-B048-85BDC9FD1C3A}</a:tableStyleId>
              </a:tblPr>
              <a:tblGrid>
                <a:gridCol w="1053846"/>
                <a:gridCol w="978887"/>
                <a:gridCol w="652592"/>
                <a:gridCol w="723142"/>
                <a:gridCol w="626135"/>
                <a:gridCol w="784873"/>
              </a:tblGrid>
              <a:tr h="0">
                <a:tc>
                  <a:txBody>
                    <a:bodyPr/>
                    <a:lstStyle/>
                    <a:p>
                      <a:pPr marL="0" lvl="0" indent="0" algn="l">
                        <a:buNone/>
                      </a:pPr>
                      <a:r>
                        <a:rPr dirty="0"/>
                        <a:t>Index</a:t>
                      </a:r>
                    </a:p>
                  </a:txBody>
                  <a:tcPr/>
                </a:tc>
                <a:tc>
                  <a:txBody>
                    <a:bodyPr/>
                    <a:lstStyle/>
                    <a:p>
                      <a:pPr marL="0" lvl="0" indent="0" algn="r">
                        <a:buNone/>
                      </a:pPr>
                      <a:r>
                        <a:rPr dirty="0" err="1"/>
                        <a:t>Avg</a:t>
                      </a:r>
                      <a:r>
                        <a:rPr dirty="0"/>
                        <a:t> Nominal Return</a:t>
                      </a:r>
                    </a:p>
                  </a:txBody>
                  <a:tcPr/>
                </a:tc>
                <a:tc>
                  <a:txBody>
                    <a:bodyPr/>
                    <a:lstStyle/>
                    <a:p>
                      <a:pPr marL="0" lvl="0" indent="0" algn="r">
                        <a:buNone/>
                      </a:pPr>
                      <a:r>
                        <a:rPr/>
                        <a:t>SD Nominal</a:t>
                      </a:r>
                    </a:p>
                  </a:txBody>
                  <a:tcPr/>
                </a:tc>
                <a:tc>
                  <a:txBody>
                    <a:bodyPr/>
                    <a:lstStyle/>
                    <a:p>
                      <a:pPr marL="0" lvl="0" indent="0" algn="r">
                        <a:buNone/>
                      </a:pPr>
                      <a:r>
                        <a:rPr dirty="0" err="1"/>
                        <a:t>Avg</a:t>
                      </a:r>
                      <a:r>
                        <a:rPr dirty="0"/>
                        <a:t> Real Return</a:t>
                      </a:r>
                    </a:p>
                  </a:txBody>
                  <a:tcPr/>
                </a:tc>
                <a:tc>
                  <a:txBody>
                    <a:bodyPr/>
                    <a:lstStyle/>
                    <a:p>
                      <a:pPr marL="0" lvl="0" indent="0" algn="r">
                        <a:buNone/>
                      </a:pPr>
                      <a:r>
                        <a:rPr/>
                        <a:t>SD Real</a:t>
                      </a:r>
                    </a:p>
                  </a:txBody>
                  <a:tcPr/>
                </a:tc>
                <a:tc>
                  <a:txBody>
                    <a:bodyPr/>
                    <a:lstStyle/>
                    <a:p>
                      <a:pPr marL="0" lvl="0" indent="0" algn="r">
                        <a:buNone/>
                      </a:pPr>
                      <a:r>
                        <a:rPr/>
                        <a:t>Sharpe Ratio</a:t>
                      </a:r>
                    </a:p>
                  </a:txBody>
                  <a:tcPr/>
                </a:tc>
              </a:tr>
              <a:tr h="0">
                <a:tc>
                  <a:txBody>
                    <a:bodyPr/>
                    <a:lstStyle/>
                    <a:p>
                      <a:pPr marL="0" lvl="0" indent="0" algn="l">
                        <a:buNone/>
                      </a:pPr>
                      <a:r>
                        <a:rPr b="1"/>
                        <a:t>Prominent Artists</a:t>
                      </a:r>
                    </a:p>
                  </a:txBody>
                  <a:tcPr/>
                </a:tc>
                <a:tc>
                  <a:txBody>
                    <a:bodyPr/>
                    <a:lstStyle/>
                    <a:p>
                      <a:pPr marL="0" lvl="0" indent="0" algn="r">
                        <a:buNone/>
                      </a:pPr>
                      <a:r>
                        <a:rPr dirty="0"/>
                        <a:t>41.7%</a:t>
                      </a:r>
                    </a:p>
                  </a:txBody>
                  <a:tcPr/>
                </a:tc>
                <a:tc>
                  <a:txBody>
                    <a:bodyPr/>
                    <a:lstStyle/>
                    <a:p>
                      <a:pPr marL="0" lvl="0" indent="0" algn="r">
                        <a:buNone/>
                      </a:pPr>
                      <a:r>
                        <a:rPr/>
                        <a:t>54.3%</a:t>
                      </a:r>
                    </a:p>
                  </a:txBody>
                  <a:tcPr/>
                </a:tc>
                <a:tc>
                  <a:txBody>
                    <a:bodyPr/>
                    <a:lstStyle/>
                    <a:p>
                      <a:pPr marL="0" lvl="0" indent="0" algn="r">
                        <a:buNone/>
                      </a:pPr>
                      <a:r>
                        <a:rPr b="1"/>
                        <a:t>3.0%</a:t>
                      </a:r>
                    </a:p>
                  </a:txBody>
                  <a:tcPr/>
                </a:tc>
                <a:tc>
                  <a:txBody>
                    <a:bodyPr/>
                    <a:lstStyle/>
                    <a:p>
                      <a:pPr marL="0" lvl="0" indent="0" algn="r">
                        <a:buNone/>
                      </a:pPr>
                      <a:r>
                        <a:rPr/>
                        <a:t>21.5%</a:t>
                      </a:r>
                    </a:p>
                  </a:txBody>
                  <a:tcPr/>
                </a:tc>
                <a:tc>
                  <a:txBody>
                    <a:bodyPr/>
                    <a:lstStyle/>
                    <a:p>
                      <a:pPr marL="0" lvl="0" indent="0" algn="r">
                        <a:buNone/>
                      </a:pPr>
                      <a:r>
                        <a:rPr b="1" dirty="0"/>
                        <a:t>0.14</a:t>
                      </a:r>
                    </a:p>
                  </a:txBody>
                  <a:tcPr/>
                </a:tc>
              </a:tr>
              <a:tr h="0">
                <a:tc>
                  <a:txBody>
                    <a:bodyPr/>
                    <a:lstStyle/>
                    <a:p>
                      <a:pPr marL="0" lvl="0" indent="0" algn="l">
                        <a:buNone/>
                      </a:pPr>
                      <a:r>
                        <a:rPr b="1"/>
                        <a:t>All Artists</a:t>
                      </a:r>
                    </a:p>
                  </a:txBody>
                  <a:tcPr/>
                </a:tc>
                <a:tc>
                  <a:txBody>
                    <a:bodyPr/>
                    <a:lstStyle/>
                    <a:p>
                      <a:pPr marL="0" lvl="0" indent="0" algn="r">
                        <a:buNone/>
                      </a:pPr>
                      <a:r>
                        <a:rPr/>
                        <a:t>40.2%</a:t>
                      </a:r>
                    </a:p>
                  </a:txBody>
                  <a:tcPr/>
                </a:tc>
                <a:tc>
                  <a:txBody>
                    <a:bodyPr/>
                    <a:lstStyle/>
                    <a:p>
                      <a:pPr marL="0" lvl="0" indent="0" algn="r">
                        <a:buNone/>
                      </a:pPr>
                      <a:r>
                        <a:rPr/>
                        <a:t>50.5%</a:t>
                      </a:r>
                    </a:p>
                  </a:txBody>
                  <a:tcPr/>
                </a:tc>
                <a:tc>
                  <a:txBody>
                    <a:bodyPr/>
                    <a:lstStyle/>
                    <a:p>
                      <a:pPr marL="0" lvl="0" indent="0" algn="r">
                        <a:buNone/>
                      </a:pPr>
                      <a:r>
                        <a:rPr b="1"/>
                        <a:t>2.1%</a:t>
                      </a:r>
                    </a:p>
                  </a:txBody>
                  <a:tcPr/>
                </a:tc>
                <a:tc>
                  <a:txBody>
                    <a:bodyPr/>
                    <a:lstStyle/>
                    <a:p>
                      <a:pPr marL="0" lvl="0" indent="0" algn="r">
                        <a:buNone/>
                      </a:pPr>
                      <a:r>
                        <a:rPr/>
                        <a:t>19.3%</a:t>
                      </a:r>
                    </a:p>
                  </a:txBody>
                  <a:tcPr/>
                </a:tc>
                <a:tc>
                  <a:txBody>
                    <a:bodyPr/>
                    <a:lstStyle/>
                    <a:p>
                      <a:pPr marL="0" lvl="0" indent="0" algn="r">
                        <a:buNone/>
                      </a:pPr>
                      <a:r>
                        <a:rPr b="1"/>
                        <a:t>0.11</a:t>
                      </a:r>
                    </a:p>
                  </a:txBody>
                  <a:tcPr/>
                </a:tc>
              </a:tr>
              <a:tr h="0">
                <a:tc>
                  <a:txBody>
                    <a:bodyPr/>
                    <a:lstStyle/>
                    <a:p>
                      <a:pPr marL="0" lvl="0" indent="0" algn="l">
                        <a:buNone/>
                      </a:pPr>
                      <a:r>
                        <a:rPr b="1"/>
                        <a:t>Non-Prominent Artists</a:t>
                      </a:r>
                    </a:p>
                  </a:txBody>
                  <a:tcPr/>
                </a:tc>
                <a:tc>
                  <a:txBody>
                    <a:bodyPr/>
                    <a:lstStyle/>
                    <a:p>
                      <a:pPr marL="0" lvl="0" indent="0" algn="r">
                        <a:buNone/>
                      </a:pPr>
                      <a:r>
                        <a:rPr/>
                        <a:t>38.1%</a:t>
                      </a:r>
                    </a:p>
                  </a:txBody>
                  <a:tcPr/>
                </a:tc>
                <a:tc>
                  <a:txBody>
                    <a:bodyPr/>
                    <a:lstStyle/>
                    <a:p>
                      <a:pPr marL="0" lvl="0" indent="0" algn="r">
                        <a:buNone/>
                      </a:pPr>
                      <a:r>
                        <a:rPr/>
                        <a:t>50.5%</a:t>
                      </a:r>
                    </a:p>
                  </a:txBody>
                  <a:tcPr/>
                </a:tc>
                <a:tc>
                  <a:txBody>
                    <a:bodyPr/>
                    <a:lstStyle/>
                    <a:p>
                      <a:pPr marL="0" lvl="0" indent="0" algn="r">
                        <a:buNone/>
                      </a:pPr>
                      <a:r>
                        <a:rPr b="1"/>
                        <a:t>0.6%</a:t>
                      </a:r>
                    </a:p>
                  </a:txBody>
                  <a:tcPr/>
                </a:tc>
                <a:tc>
                  <a:txBody>
                    <a:bodyPr/>
                    <a:lstStyle/>
                    <a:p>
                      <a:pPr marL="0" lvl="0" indent="0" algn="r">
                        <a:buNone/>
                      </a:pPr>
                      <a:r>
                        <a:rPr/>
                        <a:t>20.3%</a:t>
                      </a:r>
                    </a:p>
                  </a:txBody>
                  <a:tcPr/>
                </a:tc>
                <a:tc>
                  <a:txBody>
                    <a:bodyPr/>
                    <a:lstStyle/>
                    <a:p>
                      <a:pPr marL="0" lvl="0" indent="0" algn="r">
                        <a:buNone/>
                      </a:pPr>
                      <a:r>
                        <a:rPr b="1" dirty="0"/>
                        <a:t>0.03</a:t>
                      </a:r>
                    </a:p>
                  </a:txBody>
                  <a:tcPr/>
                </a:tc>
              </a:tr>
            </a:tbl>
          </a:graphicData>
        </a:graphic>
      </p:graphicFrame>
      <p:sp>
        <p:nvSpPr>
          <p:cNvPr id="4" name="Content Placeholder 3"/>
          <p:cNvSpPr>
            <a:spLocks noGrp="1"/>
          </p:cNvSpPr>
          <p:nvPr>
            <p:ph sz="half" idx="2"/>
          </p:nvPr>
        </p:nvSpPr>
        <p:spPr>
          <a:xfrm>
            <a:off x="5201174" y="1200151"/>
            <a:ext cx="3485626" cy="3394472"/>
          </a:xfrm>
        </p:spPr>
        <p:txBody>
          <a:bodyPr>
            <a:normAutofit fontScale="77500" lnSpcReduction="20000"/>
          </a:bodyPr>
          <a:lstStyle/>
          <a:p>
            <a:pPr lvl="0"/>
            <a:r>
              <a:rPr b="1" dirty="0"/>
              <a:t>High inflation environment</a:t>
            </a:r>
            <a:r>
              <a:rPr dirty="0"/>
              <a:t>:</a:t>
            </a:r>
          </a:p>
          <a:p>
            <a:pPr lvl="1"/>
            <a:r>
              <a:rPr dirty="0"/>
              <a:t>Nominal returns 38-42% </a:t>
            </a:r>
            <a:r>
              <a:rPr dirty="0" err="1"/>
              <a:t>vs</a:t>
            </a:r>
            <a:r>
              <a:rPr dirty="0"/>
              <a:t> real returns 0.6-3%</a:t>
            </a:r>
          </a:p>
          <a:p>
            <a:pPr lvl="1"/>
            <a:r>
              <a:rPr dirty="0"/>
              <a:t>Inflation eroded ~95% of nominal gains</a:t>
            </a:r>
          </a:p>
          <a:p>
            <a:pPr lvl="0"/>
            <a:r>
              <a:rPr b="1" dirty="0"/>
              <a:t>Prominent artists outperform</a:t>
            </a:r>
            <a:r>
              <a:rPr dirty="0"/>
              <a:t>:</a:t>
            </a:r>
          </a:p>
          <a:p>
            <a:pPr lvl="1"/>
            <a:r>
              <a:rPr dirty="0"/>
              <a:t>3% real return </a:t>
            </a:r>
            <a:r>
              <a:rPr dirty="0" err="1"/>
              <a:t>vs</a:t>
            </a:r>
            <a:r>
              <a:rPr dirty="0"/>
              <a:t> 0.6% non-prominent</a:t>
            </a:r>
          </a:p>
          <a:p>
            <a:pPr lvl="1"/>
            <a:r>
              <a:rPr dirty="0"/>
              <a:t>5× better Sharpe ratio (0.14 </a:t>
            </a:r>
            <a:r>
              <a:rPr dirty="0" err="1"/>
              <a:t>vs</a:t>
            </a:r>
            <a:r>
              <a:rPr dirty="0"/>
              <a:t> 0.03)</a:t>
            </a:r>
          </a:p>
          <a:p>
            <a:pPr lvl="0"/>
            <a:r>
              <a:rPr b="1" dirty="0"/>
              <a:t>Extreme volatility</a:t>
            </a:r>
            <a:r>
              <a:rPr dirty="0"/>
              <a:t>:</a:t>
            </a:r>
          </a:p>
          <a:p>
            <a:pPr lvl="1"/>
            <a:r>
              <a:rPr dirty="0"/>
              <a:t>50-54% standard deviation</a:t>
            </a:r>
          </a:p>
          <a:p>
            <a:pPr lvl="1"/>
            <a:r>
              <a:rPr dirty="0"/>
              <a:t>Much higher than traditional assets</a:t>
            </a:r>
          </a:p>
          <a:p>
            <a:pPr lvl="0"/>
            <a:r>
              <a:rPr b="1" dirty="0"/>
              <a:t>Poor risk-adjusted returns</a:t>
            </a:r>
            <a:r>
              <a:rPr dirty="0"/>
              <a:t>:</a:t>
            </a:r>
          </a:p>
          <a:p>
            <a:pPr lvl="1"/>
            <a:r>
              <a:rPr dirty="0"/>
              <a:t>All Sharpe ratios near zero</a:t>
            </a:r>
          </a:p>
          <a:p>
            <a:pPr lvl="1"/>
            <a:r>
              <a:rPr dirty="0"/>
              <a:t>Barely compensated for risk taken</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347694"/>
          </a:xfrm>
        </p:spPr>
        <p:txBody>
          <a:bodyPr>
            <a:normAutofit fontScale="90000"/>
          </a:bodyPr>
          <a:lstStyle/>
          <a:p>
            <a:pPr marL="0" lvl="0" indent="0">
              <a:buNone/>
            </a:pPr>
            <a:r>
              <a:rPr sz="2400" dirty="0"/>
              <a:t>Asset Performance Comparison (1989-2020)</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801569803"/>
              </p:ext>
            </p:extLst>
          </p:nvPr>
        </p:nvGraphicFramePr>
        <p:xfrm>
          <a:off x="457200" y="665266"/>
          <a:ext cx="4483916" cy="3726180"/>
        </p:xfrm>
        <a:graphic>
          <a:graphicData uri="http://schemas.openxmlformats.org/drawingml/2006/table">
            <a:tbl>
              <a:tblPr firstRow="1" bandRow="1">
                <a:tableStyleId>{5C22544A-7EE6-4342-B048-85BDC9FD1C3A}</a:tableStyleId>
              </a:tblPr>
              <a:tblGrid>
                <a:gridCol w="1333500"/>
                <a:gridCol w="952500"/>
                <a:gridCol w="685800"/>
                <a:gridCol w="807440"/>
                <a:gridCol w="704676"/>
              </a:tblGrid>
              <a:tr h="0">
                <a:tc>
                  <a:txBody>
                    <a:bodyPr/>
                    <a:lstStyle/>
                    <a:p>
                      <a:pPr marL="0" lvl="0" indent="0" algn="l">
                        <a:buNone/>
                      </a:pPr>
                      <a:r>
                        <a:rPr dirty="0"/>
                        <a:t>Asset</a:t>
                      </a:r>
                    </a:p>
                  </a:txBody>
                  <a:tcPr/>
                </a:tc>
                <a:tc>
                  <a:txBody>
                    <a:bodyPr/>
                    <a:lstStyle/>
                    <a:p>
                      <a:pPr marL="0" lvl="0" indent="0" algn="r">
                        <a:buNone/>
                      </a:pPr>
                      <a:r>
                        <a:rPr/>
                        <a:t>Nominal Return</a:t>
                      </a:r>
                    </a:p>
                  </a:txBody>
                  <a:tcPr/>
                </a:tc>
                <a:tc>
                  <a:txBody>
                    <a:bodyPr/>
                    <a:lstStyle/>
                    <a:p>
                      <a:pPr marL="0" lvl="0" indent="0" algn="r">
                        <a:buNone/>
                      </a:pPr>
                      <a:r>
                        <a:rPr/>
                        <a:t>Real Return</a:t>
                      </a:r>
                    </a:p>
                  </a:txBody>
                  <a:tcPr/>
                </a:tc>
                <a:tc>
                  <a:txBody>
                    <a:bodyPr/>
                    <a:lstStyle/>
                    <a:p>
                      <a:pPr marL="0" lvl="0" indent="0" algn="r">
                        <a:buNone/>
                      </a:pPr>
                      <a:r>
                        <a:rPr sz="1200" dirty="0"/>
                        <a:t>Volatility</a:t>
                      </a:r>
                    </a:p>
                  </a:txBody>
                  <a:tcPr/>
                </a:tc>
                <a:tc>
                  <a:txBody>
                    <a:bodyPr/>
                    <a:lstStyle/>
                    <a:p>
                      <a:pPr marL="0" lvl="0" indent="0" algn="r">
                        <a:buNone/>
                      </a:pPr>
                      <a:r>
                        <a:rPr/>
                        <a:t>Sharpe</a:t>
                      </a:r>
                    </a:p>
                  </a:txBody>
                  <a:tcPr/>
                </a:tc>
              </a:tr>
              <a:tr h="0">
                <a:tc>
                  <a:txBody>
                    <a:bodyPr/>
                    <a:lstStyle/>
                    <a:p>
                      <a:pPr marL="0" lvl="0" indent="0" algn="l">
                        <a:buNone/>
                      </a:pPr>
                      <a:r>
                        <a:rPr b="1"/>
                        <a:t>BIST100</a:t>
                      </a:r>
                      <a:r>
                        <a:rPr/>
                        <a:t> 📈</a:t>
                      </a:r>
                    </a:p>
                  </a:txBody>
                  <a:tcPr/>
                </a:tc>
                <a:tc>
                  <a:txBody>
                    <a:bodyPr/>
                    <a:lstStyle/>
                    <a:p>
                      <a:pPr marL="0" lvl="0" indent="0" algn="r">
                        <a:buNone/>
                      </a:pPr>
                      <a:r>
                        <a:rPr/>
                        <a:t>55.7% ± 105.8%</a:t>
                      </a:r>
                    </a:p>
                  </a:txBody>
                  <a:tcPr/>
                </a:tc>
                <a:tc>
                  <a:txBody>
                    <a:bodyPr/>
                    <a:lstStyle/>
                    <a:p>
                      <a:pPr marL="0" lvl="0" indent="0" algn="r">
                        <a:buNone/>
                      </a:pPr>
                      <a:r>
                        <a:rPr b="1"/>
                        <a:t>13.1%</a:t>
                      </a:r>
                      <a:r>
                        <a:rPr/>
                        <a:t> ± 59.8%</a:t>
                      </a:r>
                    </a:p>
                  </a:txBody>
                  <a:tcPr/>
                </a:tc>
                <a:tc>
                  <a:txBody>
                    <a:bodyPr/>
                    <a:lstStyle/>
                    <a:p>
                      <a:pPr marL="0" lvl="0" indent="0" algn="r">
                        <a:buNone/>
                      </a:pPr>
                      <a:r>
                        <a:rPr sz="1200" dirty="0"/>
                        <a:t>Extreme</a:t>
                      </a:r>
                    </a:p>
                  </a:txBody>
                  <a:tcPr/>
                </a:tc>
                <a:tc>
                  <a:txBody>
                    <a:bodyPr/>
                    <a:lstStyle/>
                    <a:p>
                      <a:pPr marL="0" lvl="0" indent="0" algn="r">
                        <a:buNone/>
                      </a:pPr>
                      <a:r>
                        <a:rPr/>
                        <a:t>0.22</a:t>
                      </a:r>
                    </a:p>
                  </a:txBody>
                  <a:tcPr/>
                </a:tc>
              </a:tr>
              <a:tr h="0">
                <a:tc>
                  <a:txBody>
                    <a:bodyPr/>
                    <a:lstStyle/>
                    <a:p>
                      <a:pPr marL="0" lvl="0" indent="0" algn="l">
                        <a:buNone/>
                      </a:pPr>
                      <a:r>
                        <a:rPr b="1"/>
                        <a:t>Gold</a:t>
                      </a:r>
                      <a:r>
                        <a:rPr/>
                        <a:t> 🥇</a:t>
                      </a:r>
                    </a:p>
                  </a:txBody>
                  <a:tcPr/>
                </a:tc>
                <a:tc>
                  <a:txBody>
                    <a:bodyPr/>
                    <a:lstStyle/>
                    <a:p>
                      <a:pPr marL="0" lvl="0" indent="0" algn="r">
                        <a:buNone/>
                      </a:pPr>
                      <a:r>
                        <a:rPr/>
                        <a:t>40.2% ± 37.7%</a:t>
                      </a:r>
                    </a:p>
                  </a:txBody>
                  <a:tcPr/>
                </a:tc>
                <a:tc>
                  <a:txBody>
                    <a:bodyPr/>
                    <a:lstStyle/>
                    <a:p>
                      <a:pPr marL="0" lvl="0" indent="0" algn="r">
                        <a:buNone/>
                      </a:pPr>
                      <a:r>
                        <a:rPr b="1"/>
                        <a:t>4.1%</a:t>
                      </a:r>
                      <a:r>
                        <a:rPr/>
                        <a:t> ± 17.1%</a:t>
                      </a:r>
                    </a:p>
                  </a:txBody>
                  <a:tcPr/>
                </a:tc>
                <a:tc>
                  <a:txBody>
                    <a:bodyPr/>
                    <a:lstStyle/>
                    <a:p>
                      <a:pPr marL="0" lvl="0" indent="0" algn="r">
                        <a:buNone/>
                      </a:pPr>
                      <a:r>
                        <a:rPr sz="1200" dirty="0"/>
                        <a:t>Moderate</a:t>
                      </a:r>
                    </a:p>
                  </a:txBody>
                  <a:tcPr/>
                </a:tc>
                <a:tc>
                  <a:txBody>
                    <a:bodyPr/>
                    <a:lstStyle/>
                    <a:p>
                      <a:pPr marL="0" lvl="0" indent="0" algn="r">
                        <a:buNone/>
                      </a:pPr>
                      <a:r>
                        <a:rPr b="1"/>
                        <a:t>0.24</a:t>
                      </a:r>
                    </a:p>
                  </a:txBody>
                  <a:tcPr/>
                </a:tc>
              </a:tr>
              <a:tr h="0">
                <a:tc>
                  <a:txBody>
                    <a:bodyPr/>
                    <a:lstStyle/>
                    <a:p>
                      <a:pPr marL="0" lvl="0" indent="0" algn="l">
                        <a:buNone/>
                      </a:pPr>
                      <a:r>
                        <a:rPr b="1"/>
                        <a:t>Prominent Artists</a:t>
                      </a:r>
                      <a:r>
                        <a:rPr/>
                        <a:t> 🎨</a:t>
                      </a:r>
                    </a:p>
                  </a:txBody>
                  <a:tcPr/>
                </a:tc>
                <a:tc>
                  <a:txBody>
                    <a:bodyPr/>
                    <a:lstStyle/>
                    <a:p>
                      <a:pPr marL="0" lvl="0" indent="0" algn="r">
                        <a:buNone/>
                      </a:pPr>
                      <a:r>
                        <a:rPr/>
                        <a:t>41.7% ± 54.3%</a:t>
                      </a:r>
                    </a:p>
                  </a:txBody>
                  <a:tcPr/>
                </a:tc>
                <a:tc>
                  <a:txBody>
                    <a:bodyPr/>
                    <a:lstStyle/>
                    <a:p>
                      <a:pPr marL="0" lvl="0" indent="0" algn="r">
                        <a:buNone/>
                      </a:pPr>
                      <a:r>
                        <a:rPr b="1"/>
                        <a:t>3.0%</a:t>
                      </a:r>
                      <a:r>
                        <a:rPr/>
                        <a:t> ± 21.5%</a:t>
                      </a:r>
                    </a:p>
                  </a:txBody>
                  <a:tcPr/>
                </a:tc>
                <a:tc>
                  <a:txBody>
                    <a:bodyPr/>
                    <a:lstStyle/>
                    <a:p>
                      <a:pPr marL="0" lvl="0" indent="0" algn="r">
                        <a:buNone/>
                      </a:pPr>
                      <a:r>
                        <a:rPr sz="1200" dirty="0"/>
                        <a:t>High</a:t>
                      </a:r>
                    </a:p>
                  </a:txBody>
                  <a:tcPr/>
                </a:tc>
                <a:tc>
                  <a:txBody>
                    <a:bodyPr/>
                    <a:lstStyle/>
                    <a:p>
                      <a:pPr marL="0" lvl="0" indent="0" algn="r">
                        <a:buNone/>
                      </a:pPr>
                      <a:r>
                        <a:rPr/>
                        <a:t>0.14</a:t>
                      </a:r>
                    </a:p>
                  </a:txBody>
                  <a:tcPr/>
                </a:tc>
              </a:tr>
              <a:tr h="0">
                <a:tc>
                  <a:txBody>
                    <a:bodyPr/>
                    <a:lstStyle/>
                    <a:p>
                      <a:pPr marL="0" lvl="0" indent="0" algn="l">
                        <a:buNone/>
                      </a:pPr>
                      <a:r>
                        <a:rPr b="1"/>
                        <a:t>All Artists</a:t>
                      </a:r>
                      <a:r>
                        <a:rPr/>
                        <a:t> 🎨</a:t>
                      </a:r>
                    </a:p>
                  </a:txBody>
                  <a:tcPr/>
                </a:tc>
                <a:tc>
                  <a:txBody>
                    <a:bodyPr/>
                    <a:lstStyle/>
                    <a:p>
                      <a:pPr marL="0" lvl="0" indent="0" algn="r">
                        <a:buNone/>
                      </a:pPr>
                      <a:r>
                        <a:rPr/>
                        <a:t>40.2% ± 50.5%</a:t>
                      </a:r>
                    </a:p>
                  </a:txBody>
                  <a:tcPr/>
                </a:tc>
                <a:tc>
                  <a:txBody>
                    <a:bodyPr/>
                    <a:lstStyle/>
                    <a:p>
                      <a:pPr marL="0" lvl="0" indent="0" algn="r">
                        <a:buNone/>
                      </a:pPr>
                      <a:r>
                        <a:rPr b="1"/>
                        <a:t>2.1%</a:t>
                      </a:r>
                      <a:r>
                        <a:rPr/>
                        <a:t> ± 19.3%</a:t>
                      </a:r>
                    </a:p>
                  </a:txBody>
                  <a:tcPr/>
                </a:tc>
                <a:tc>
                  <a:txBody>
                    <a:bodyPr/>
                    <a:lstStyle/>
                    <a:p>
                      <a:pPr marL="0" lvl="0" indent="0" algn="r">
                        <a:buNone/>
                      </a:pPr>
                      <a:r>
                        <a:rPr sz="1200" dirty="0"/>
                        <a:t>High</a:t>
                      </a:r>
                    </a:p>
                  </a:txBody>
                  <a:tcPr/>
                </a:tc>
                <a:tc>
                  <a:txBody>
                    <a:bodyPr/>
                    <a:lstStyle/>
                    <a:p>
                      <a:pPr marL="0" lvl="0" indent="0" algn="r">
                        <a:buNone/>
                      </a:pPr>
                      <a:r>
                        <a:rPr/>
                        <a:t>0.11</a:t>
                      </a:r>
                    </a:p>
                  </a:txBody>
                  <a:tcPr/>
                </a:tc>
              </a:tr>
              <a:tr h="0">
                <a:tc>
                  <a:txBody>
                    <a:bodyPr/>
                    <a:lstStyle/>
                    <a:p>
                      <a:pPr marL="0" lvl="0" indent="0" algn="l">
                        <a:buNone/>
                      </a:pPr>
                      <a:r>
                        <a:rPr b="1"/>
                        <a:t>Housing</a:t>
                      </a:r>
                      <a:r>
                        <a:rPr/>
                        <a:t> 🏠</a:t>
                      </a:r>
                    </a:p>
                  </a:txBody>
                  <a:tcPr/>
                </a:tc>
                <a:tc>
                  <a:txBody>
                    <a:bodyPr/>
                    <a:lstStyle/>
                    <a:p>
                      <a:pPr marL="0" lvl="0" indent="0" algn="r">
                        <a:buNone/>
                      </a:pPr>
                      <a:r>
                        <a:rPr/>
                        <a:t>11.5% ± 4.9%</a:t>
                      </a:r>
                    </a:p>
                  </a:txBody>
                  <a:tcPr/>
                </a:tc>
                <a:tc>
                  <a:txBody>
                    <a:bodyPr/>
                    <a:lstStyle/>
                    <a:p>
                      <a:pPr marL="0" lvl="0" indent="0" algn="r">
                        <a:buNone/>
                      </a:pPr>
                      <a:r>
                        <a:rPr b="1"/>
                        <a:t>1.2%</a:t>
                      </a:r>
                      <a:r>
                        <a:rPr/>
                        <a:t> ± 6.3%</a:t>
                      </a:r>
                    </a:p>
                  </a:txBody>
                  <a:tcPr/>
                </a:tc>
                <a:tc>
                  <a:txBody>
                    <a:bodyPr/>
                    <a:lstStyle/>
                    <a:p>
                      <a:pPr marL="0" lvl="0" indent="0" algn="r">
                        <a:buNone/>
                      </a:pPr>
                      <a:r>
                        <a:rPr sz="1200" dirty="0"/>
                        <a:t>Low</a:t>
                      </a:r>
                    </a:p>
                  </a:txBody>
                  <a:tcPr/>
                </a:tc>
                <a:tc>
                  <a:txBody>
                    <a:bodyPr/>
                    <a:lstStyle/>
                    <a:p>
                      <a:pPr marL="0" lvl="0" indent="0" algn="r">
                        <a:buNone/>
                      </a:pPr>
                      <a:r>
                        <a:rPr/>
                        <a:t>0.19</a:t>
                      </a:r>
                    </a:p>
                  </a:txBody>
                  <a:tcPr/>
                </a:tc>
              </a:tr>
              <a:tr h="0">
                <a:tc>
                  <a:txBody>
                    <a:bodyPr/>
                    <a:lstStyle/>
                    <a:p>
                      <a:pPr marL="0" lvl="0" indent="0" algn="l">
                        <a:buNone/>
                      </a:pPr>
                      <a:r>
                        <a:rPr b="1"/>
                        <a:t>Non-Prominent</a:t>
                      </a:r>
                      <a:r>
                        <a:rPr/>
                        <a:t> 🎨</a:t>
                      </a:r>
                    </a:p>
                  </a:txBody>
                  <a:tcPr/>
                </a:tc>
                <a:tc>
                  <a:txBody>
                    <a:bodyPr/>
                    <a:lstStyle/>
                    <a:p>
                      <a:pPr marL="0" lvl="0" indent="0" algn="r">
                        <a:buNone/>
                      </a:pPr>
                      <a:r>
                        <a:rPr/>
                        <a:t>38.1% ± 50.5%</a:t>
                      </a:r>
                    </a:p>
                  </a:txBody>
                  <a:tcPr/>
                </a:tc>
                <a:tc>
                  <a:txBody>
                    <a:bodyPr/>
                    <a:lstStyle/>
                    <a:p>
                      <a:pPr marL="0" lvl="0" indent="0" algn="r">
                        <a:buNone/>
                      </a:pPr>
                      <a:r>
                        <a:rPr b="1"/>
                        <a:t>0.6%</a:t>
                      </a:r>
                      <a:r>
                        <a:rPr/>
                        <a:t> ± 20.3%</a:t>
                      </a:r>
                    </a:p>
                  </a:txBody>
                  <a:tcPr/>
                </a:tc>
                <a:tc>
                  <a:txBody>
                    <a:bodyPr/>
                    <a:lstStyle/>
                    <a:p>
                      <a:pPr marL="0" lvl="0" indent="0" algn="r">
                        <a:buNone/>
                      </a:pPr>
                      <a:r>
                        <a:rPr sz="1200" dirty="0"/>
                        <a:t>High</a:t>
                      </a:r>
                    </a:p>
                  </a:txBody>
                  <a:tcPr/>
                </a:tc>
                <a:tc>
                  <a:txBody>
                    <a:bodyPr/>
                    <a:lstStyle/>
                    <a:p>
                      <a:pPr marL="0" lvl="0" indent="0" algn="r">
                        <a:buNone/>
                      </a:pPr>
                      <a:r>
                        <a:rPr dirty="0"/>
                        <a:t>0.03</a:t>
                      </a:r>
                    </a:p>
                  </a:txBody>
                  <a:tcPr/>
                </a:tc>
              </a:tr>
            </a:tbl>
          </a:graphicData>
        </a:graphic>
      </p:graphicFrame>
      <p:sp>
        <p:nvSpPr>
          <p:cNvPr id="4" name="Content Placeholder 3"/>
          <p:cNvSpPr>
            <a:spLocks noGrp="1"/>
          </p:cNvSpPr>
          <p:nvPr>
            <p:ph sz="half" idx="2"/>
          </p:nvPr>
        </p:nvSpPr>
        <p:spPr>
          <a:xfrm>
            <a:off x="4983060" y="665266"/>
            <a:ext cx="3703739" cy="3929357"/>
          </a:xfrm>
        </p:spPr>
        <p:txBody>
          <a:bodyPr>
            <a:normAutofit fontScale="92500" lnSpcReduction="20000"/>
          </a:bodyPr>
          <a:lstStyle/>
          <a:p>
            <a:pPr marL="0" lvl="0" indent="0">
              <a:buNone/>
            </a:pPr>
            <a:r>
              <a:rPr b="1" dirty="0"/>
              <a:t>Best Risk-Adjusted</a:t>
            </a:r>
            <a:r>
              <a:rPr dirty="0"/>
              <a:t> 🏆</a:t>
            </a:r>
          </a:p>
          <a:p>
            <a:pPr marL="342900" lvl="0" indent="-342900">
              <a:buAutoNum type="arabicPeriod"/>
            </a:pPr>
            <a:r>
              <a:rPr dirty="0"/>
              <a:t>Gold (0.24)</a:t>
            </a:r>
          </a:p>
          <a:p>
            <a:pPr marL="342900" lvl="0" indent="-342900">
              <a:buAutoNum type="arabicPeriod"/>
            </a:pPr>
            <a:r>
              <a:rPr dirty="0"/>
              <a:t>BIST100 (0.22)</a:t>
            </a:r>
          </a:p>
          <a:p>
            <a:pPr marL="342900" lvl="0" indent="-342900">
              <a:buAutoNum type="arabicPeriod"/>
            </a:pPr>
            <a:r>
              <a:rPr dirty="0"/>
              <a:t>Housing (0.19)</a:t>
            </a:r>
          </a:p>
          <a:p>
            <a:pPr marL="0" lvl="0" indent="0">
              <a:buNone/>
            </a:pPr>
            <a:r>
              <a:rPr b="1" dirty="0"/>
              <a:t>Worst Performers</a:t>
            </a:r>
            <a:r>
              <a:rPr dirty="0"/>
              <a:t> 📉</a:t>
            </a:r>
          </a:p>
          <a:p>
            <a:pPr marL="342900" lvl="0" indent="-342900">
              <a:buAutoNum type="arabicPeriod" startAt="4"/>
            </a:pPr>
            <a:r>
              <a:rPr dirty="0"/>
              <a:t>Prominent Art (0.14)</a:t>
            </a:r>
          </a:p>
          <a:p>
            <a:pPr marL="342900" lvl="0" indent="-342900">
              <a:buAutoNum type="arabicPeriod" startAt="4"/>
            </a:pPr>
            <a:r>
              <a:rPr dirty="0"/>
              <a:t>All Art (0.11)</a:t>
            </a:r>
          </a:p>
          <a:p>
            <a:pPr marL="342900" lvl="0" indent="-342900">
              <a:buAutoNum type="arabicPeriod" startAt="4"/>
            </a:pPr>
            <a:r>
              <a:rPr dirty="0"/>
              <a:t>Non-Prominent Art (0.03)</a:t>
            </a:r>
          </a:p>
          <a:p>
            <a:pPr marL="0" lvl="0" indent="0">
              <a:buNone/>
            </a:pPr>
            <a:r>
              <a:rPr dirty="0"/>
              <a:t>Prominent art had decent raw returns, but achieved them through extreme volatility. When you account for risk, it falls behind even housing.</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372861"/>
          </a:xfrm>
        </p:spPr>
        <p:txBody>
          <a:bodyPr>
            <a:normAutofit fontScale="90000"/>
          </a:bodyPr>
          <a:lstStyle/>
          <a:p>
            <a:pPr marL="0" lvl="0" indent="0">
              <a:buNone/>
            </a:pPr>
            <a:r>
              <a:rPr sz="2400" dirty="0"/>
              <a:t>Correlations</a:t>
            </a:r>
          </a:p>
        </p:txBody>
      </p:sp>
      <p:pic>
        <p:nvPicPr>
          <p:cNvPr id="3" name="Picture 1" descr="fig/correlation_real.png"/>
          <p:cNvPicPr>
            <a:picLocks noGrp="1" noChangeAspect="1"/>
          </p:cNvPicPr>
          <p:nvPr/>
        </p:nvPicPr>
        <p:blipFill>
          <a:blip r:embed="rId2"/>
          <a:stretch>
            <a:fillRect/>
          </a:stretch>
        </p:blipFill>
        <p:spPr bwMode="auto">
          <a:xfrm>
            <a:off x="457200" y="578840"/>
            <a:ext cx="4191000" cy="4191000"/>
          </a:xfrm>
          <a:prstGeom prst="rect">
            <a:avLst/>
          </a:prstGeom>
          <a:noFill/>
          <a:ln w="9525">
            <a:noFill/>
            <a:headEnd/>
            <a:tailEnd/>
          </a:ln>
        </p:spPr>
      </p:pic>
      <p:sp>
        <p:nvSpPr>
          <p:cNvPr id="4" name="Content Placeholder 3"/>
          <p:cNvSpPr>
            <a:spLocks noGrp="1"/>
          </p:cNvSpPr>
          <p:nvPr>
            <p:ph sz="half" idx="2"/>
          </p:nvPr>
        </p:nvSpPr>
        <p:spPr/>
        <p:txBody>
          <a:bodyPr>
            <a:normAutofit fontScale="92500" lnSpcReduction="20000"/>
          </a:bodyPr>
          <a:lstStyle/>
          <a:p>
            <a:pPr lvl="0"/>
            <a:r>
              <a:rPr dirty="0"/>
              <a:t>Art segments move together</a:t>
            </a:r>
          </a:p>
          <a:p>
            <a:pPr lvl="0"/>
            <a:r>
              <a:rPr b="1" dirty="0"/>
              <a:t>Limited diversification within the art market</a:t>
            </a:r>
          </a:p>
          <a:p>
            <a:pPr lvl="1"/>
            <a:r>
              <a:rPr dirty="0"/>
              <a:t>When prominent art falls, all art tends to fall</a:t>
            </a:r>
          </a:p>
          <a:p>
            <a:pPr lvl="1"/>
            <a:r>
              <a:rPr dirty="0"/>
              <a:t>Mixing artist tiers doesn’t reduce risk significantly</a:t>
            </a:r>
          </a:p>
          <a:p>
            <a:pPr lvl="0"/>
            <a:r>
              <a:rPr dirty="0"/>
              <a:t>Weak Negative Correlation with Gold: suggests diversification benefit</a:t>
            </a:r>
          </a:p>
          <a:p>
            <a:pPr lvl="0"/>
            <a:r>
              <a:rPr dirty="0"/>
              <a:t>Weak-moderate positive correlation with stocks (0.36): limited diversification benefit</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414806"/>
          </a:xfrm>
        </p:spPr>
        <p:txBody>
          <a:bodyPr>
            <a:noAutofit/>
          </a:bodyPr>
          <a:lstStyle/>
          <a:p>
            <a:pPr marL="0" lvl="0" indent="0">
              <a:buNone/>
            </a:pPr>
            <a:r>
              <a:rPr sz="2400" b="1" dirty="0"/>
              <a:t>Conclusion</a:t>
            </a:r>
          </a:p>
        </p:txBody>
      </p:sp>
      <p:sp>
        <p:nvSpPr>
          <p:cNvPr id="3" name="Content Placeholder 2"/>
          <p:cNvSpPr>
            <a:spLocks noGrp="1"/>
          </p:cNvSpPr>
          <p:nvPr>
            <p:ph idx="1"/>
          </p:nvPr>
        </p:nvSpPr>
        <p:spPr>
          <a:xfrm>
            <a:off x="457200" y="620785"/>
            <a:ext cx="8229600" cy="3973838"/>
          </a:xfrm>
        </p:spPr>
        <p:txBody>
          <a:bodyPr>
            <a:normAutofit fontScale="77500" lnSpcReduction="20000"/>
          </a:bodyPr>
          <a:lstStyle/>
          <a:p>
            <a:pPr lvl="0"/>
            <a:r>
              <a:rPr dirty="0"/>
              <a:t>Turkish paintings as a Consumption Good, Not an Investment</a:t>
            </a:r>
          </a:p>
          <a:p>
            <a:pPr lvl="0"/>
            <a:r>
              <a:rPr dirty="0"/>
              <a:t>Investment Performance</a:t>
            </a:r>
          </a:p>
          <a:p>
            <a:pPr lvl="1"/>
            <a:r>
              <a:rPr dirty="0"/>
              <a:t>Real returns: 0.6-3% annually (1989-2020)</a:t>
            </a:r>
          </a:p>
          <a:p>
            <a:pPr lvl="1"/>
            <a:r>
              <a:rPr dirty="0"/>
              <a:t>Sharpe ratios: 0.03-0.14 (art) vs. 0.19-0.24 (gold/stocks/housing)</a:t>
            </a:r>
          </a:p>
          <a:p>
            <a:pPr lvl="1"/>
            <a:r>
              <a:rPr dirty="0"/>
              <a:t>Art underperforms traditional assets by 40-85% in risk-adjusted terms</a:t>
            </a:r>
          </a:p>
          <a:p>
            <a:pPr lvl="1"/>
            <a:r>
              <a:rPr dirty="0"/>
              <a:t>High inflation eroded ~95% of nominal gains</a:t>
            </a:r>
          </a:p>
          <a:p>
            <a:pPr lvl="0"/>
            <a:r>
              <a:rPr dirty="0"/>
              <a:t>Market Mechanism</a:t>
            </a:r>
          </a:p>
          <a:p>
            <a:pPr lvl="1"/>
            <a:r>
              <a:rPr dirty="0"/>
              <a:t>Strong heterogeneity based on artist prominence</a:t>
            </a:r>
          </a:p>
          <a:p>
            <a:pPr lvl="1"/>
            <a:r>
              <a:rPr dirty="0"/>
              <a:t>Sale probability dominated by signature (+8-11pp) and reserve pricing (-7 to -14pp)</a:t>
            </a:r>
          </a:p>
          <a:p>
            <a:pPr lvl="1"/>
            <a:r>
              <a:rPr dirty="0"/>
              <a:t>Non-prominent art shows high sensitivity to opening price (-13.6pp per log increase)</a:t>
            </a:r>
          </a:p>
          <a:p>
            <a:pPr lvl="0"/>
            <a:r>
              <a:rPr dirty="0"/>
              <a:t>Investment Implications</a:t>
            </a:r>
          </a:p>
          <a:p>
            <a:pPr marL="342900" lvl="1" indent="0">
              <a:buNone/>
            </a:pPr>
            <a:r>
              <a:rPr dirty="0"/>
              <a:t>✗ Poor risk-adjusted returns make art unsuitable as core investment</a:t>
            </a:r>
          </a:p>
          <a:p>
            <a:pPr marL="342900" lvl="1" indent="0">
              <a:buNone/>
            </a:pPr>
            <a:r>
              <a:rPr dirty="0"/>
              <a:t>✓ Modest diversification benefit (negative correlation with gold, low correlation with stocks)</a:t>
            </a:r>
          </a:p>
          <a:p>
            <a:pPr marL="342900" lvl="1" indent="0">
              <a:buNone/>
            </a:pPr>
            <a:r>
              <a:rPr dirty="0"/>
              <a:t>✓ Small allocation (&lt;5%) justified only for consumption value and expert collectors</a:t>
            </a:r>
          </a:p>
          <a:p>
            <a:pPr marL="342900" lvl="1" indent="0">
              <a:buNone/>
            </a:pPr>
            <a:r>
              <a:rPr dirty="0"/>
              <a:t>→ However, better alternatives exist (gold/stocks) for risk-adjusted returns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a:t>Introduction</a:t>
            </a:r>
          </a:p>
        </p:txBody>
      </p:sp>
      <p:sp>
        <p:nvSpPr>
          <p:cNvPr id="3" name="Content Placeholder 2"/>
          <p:cNvSpPr>
            <a:spLocks noGrp="1"/>
          </p:cNvSpPr>
          <p:nvPr>
            <p:ph sz="half" idx="1"/>
          </p:nvPr>
        </p:nvSpPr>
        <p:spPr/>
        <p:txBody>
          <a:bodyPr>
            <a:normAutofit fontScale="85000" lnSpcReduction="20000"/>
          </a:bodyPr>
          <a:lstStyle/>
          <a:p>
            <a:pPr marL="0" lvl="0" indent="0">
              <a:buNone/>
            </a:pPr>
            <a:r>
              <a:rPr b="1"/>
              <a:t>Research Focus</a:t>
            </a:r>
          </a:p>
          <a:p>
            <a:pPr lvl="0"/>
            <a:r>
              <a:rPr/>
              <a:t>This study examines Turkish art markets through two econometric lenses:</a:t>
            </a:r>
          </a:p>
          <a:p>
            <a:pPr lvl="1"/>
            <a:r>
              <a:rPr/>
              <a:t>Liquidity dimension:</a:t>
            </a:r>
          </a:p>
          <a:p>
            <a:pPr lvl="2"/>
            <a:r>
              <a:rPr/>
              <a:t>What characteristics predict whether an artwork sells?</a:t>
            </a:r>
          </a:p>
          <a:p>
            <a:pPr lvl="2"/>
            <a:r>
              <a:rPr/>
              <a:t>How do sale probabilities differ by artist prominence?</a:t>
            </a:r>
          </a:p>
          <a:p>
            <a:pPr lvl="1"/>
            <a:r>
              <a:rPr/>
              <a:t>Price dimension:</a:t>
            </a:r>
          </a:p>
          <a:p>
            <a:pPr lvl="2"/>
            <a:r>
              <a:rPr/>
              <a:t>What explains auction prices?</a:t>
            </a:r>
          </a:p>
          <a:p>
            <a:pPr lvl="2"/>
            <a:r>
              <a:rPr/>
              <a:t>How do price determinants differ by artist prominence?</a:t>
            </a:r>
          </a:p>
          <a:p>
            <a:pPr lvl="0"/>
            <a:r>
              <a:rPr/>
              <a:t>Data: Turkish paintings auction data, 1989-2020</a:t>
            </a:r>
          </a:p>
        </p:txBody>
      </p:sp>
      <p:sp>
        <p:nvSpPr>
          <p:cNvPr id="4" name="Content Placeholder 3"/>
          <p:cNvSpPr>
            <a:spLocks noGrp="1"/>
          </p:cNvSpPr>
          <p:nvPr>
            <p:ph sz="half" idx="2"/>
          </p:nvPr>
        </p:nvSpPr>
        <p:spPr/>
        <p:txBody>
          <a:bodyPr>
            <a:normAutofit fontScale="85000" lnSpcReduction="20000"/>
          </a:bodyPr>
          <a:lstStyle/>
          <a:p>
            <a:pPr marL="0" lvl="0" indent="0">
              <a:buNone/>
            </a:pPr>
            <a:r>
              <a:rPr b="1"/>
              <a:t>Methods</a:t>
            </a:r>
          </a:p>
          <a:p>
            <a:pPr lvl="0"/>
            <a:r>
              <a:rPr/>
              <a:t>Sale probability analysis:</a:t>
            </a:r>
          </a:p>
          <a:p>
            <a:pPr lvl="1"/>
            <a:r>
              <a:rPr/>
              <a:t>Probit model of sale (1/0)</a:t>
            </a:r>
          </a:p>
          <a:p>
            <a:pPr lvl="1"/>
            <a:r>
              <a:rPr/>
              <a:t>Predicts: Artwork characteristics → Sale probability</a:t>
            </a:r>
          </a:p>
          <a:p>
            <a:pPr lvl="2"/>
            <a:r>
              <a:rPr/>
              <a:t>By segment: Prominent/Elite artists vs. the rest</a:t>
            </a:r>
          </a:p>
          <a:p>
            <a:pPr lvl="0"/>
            <a:r>
              <a:rPr/>
              <a:t>Price analysis:</a:t>
            </a:r>
          </a:p>
          <a:p>
            <a:pPr lvl="1"/>
            <a:r>
              <a:rPr/>
              <a:t>Hedonic regression of log(Sale price)</a:t>
            </a:r>
          </a:p>
          <a:p>
            <a:pPr lvl="1"/>
            <a:r>
              <a:rPr/>
              <a:t>Predicts: Artwork characteristics → Price levels</a:t>
            </a:r>
          </a:p>
          <a:p>
            <a:pPr lvl="2"/>
            <a:r>
              <a:rPr/>
              <a:t>Hedonic price index and return to art investments.</a:t>
            </a:r>
          </a:p>
          <a:p>
            <a:pPr lvl="2"/>
            <a:r>
              <a:rPr/>
              <a:t>By segment: Prominent vs. non-prominent</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406417"/>
          </a:xfrm>
        </p:spPr>
        <p:txBody>
          <a:bodyPr>
            <a:normAutofit fontScale="90000"/>
          </a:bodyPr>
          <a:lstStyle/>
          <a:p>
            <a:pPr marL="0" lvl="0" indent="0">
              <a:buNone/>
            </a:pPr>
            <a:r>
              <a:rPr sz="2400" dirty="0"/>
              <a:t>Introduction (Overview of the literature)</a:t>
            </a:r>
          </a:p>
        </p:txBody>
      </p:sp>
      <p:sp>
        <p:nvSpPr>
          <p:cNvPr id="3" name="Content Placeholder 2"/>
          <p:cNvSpPr>
            <a:spLocks noGrp="1"/>
          </p:cNvSpPr>
          <p:nvPr>
            <p:ph sz="half" idx="1"/>
          </p:nvPr>
        </p:nvSpPr>
        <p:spPr>
          <a:xfrm>
            <a:off x="0" y="704675"/>
            <a:ext cx="4648200" cy="4295164"/>
          </a:xfrm>
        </p:spPr>
        <p:txBody>
          <a:bodyPr>
            <a:noAutofit/>
          </a:bodyPr>
          <a:lstStyle/>
          <a:p>
            <a:pPr marL="0" lvl="0" indent="0">
              <a:buNone/>
            </a:pPr>
            <a:r>
              <a:rPr sz="1400" b="1" dirty="0"/>
              <a:t>Global</a:t>
            </a:r>
          </a:p>
          <a:p>
            <a:pPr lvl="0"/>
            <a:r>
              <a:rPr sz="1400" dirty="0"/>
              <a:t>Early pessimistic view (1980s-1990s):</a:t>
            </a:r>
          </a:p>
          <a:p>
            <a:pPr lvl="1"/>
            <a:r>
              <a:rPr sz="1400" dirty="0"/>
              <a:t>Low real returns, high volatility</a:t>
            </a:r>
          </a:p>
          <a:p>
            <a:pPr lvl="1"/>
            <a:r>
              <a:rPr sz="1400" dirty="0"/>
              <a:t>Art underperforms financial assets significantly</a:t>
            </a:r>
          </a:p>
          <a:p>
            <a:pPr lvl="1"/>
            <a:r>
              <a:rPr sz="1400" dirty="0"/>
              <a:t>High transaction costs and illiquidity penalties</a:t>
            </a:r>
          </a:p>
          <a:p>
            <a:pPr lvl="0"/>
            <a:r>
              <a:rPr sz="1400" dirty="0"/>
              <a:t>More recently (2000-2010s):</a:t>
            </a:r>
          </a:p>
          <a:p>
            <a:pPr lvl="1"/>
            <a:r>
              <a:rPr sz="1400" dirty="0"/>
              <a:t>Positive real returns but Sharpe ratios lag equities</a:t>
            </a:r>
          </a:p>
          <a:p>
            <a:pPr lvl="1"/>
            <a:r>
              <a:rPr sz="1400" dirty="0"/>
              <a:t>Valuable diversification benefit: low correlation with stocks/bonds</a:t>
            </a:r>
          </a:p>
          <a:p>
            <a:pPr lvl="1"/>
            <a:r>
              <a:rPr sz="1400" dirty="0"/>
              <a:t>Heterogeneous returns across segments:</a:t>
            </a:r>
          </a:p>
          <a:p>
            <a:pPr lvl="2"/>
            <a:r>
              <a:rPr sz="1400" dirty="0"/>
              <a:t>Modern art outperforms contemporary (established &gt; emerging artists)</a:t>
            </a:r>
          </a:p>
          <a:p>
            <a:pPr lvl="2"/>
            <a:r>
              <a:rPr sz="1400" dirty="0"/>
              <a:t>Investment-grade (top tier, liquid, “blue-chip”) outperforms speculative (lower tier, illiquid, uncertain value) (quality premium)</a:t>
            </a:r>
          </a:p>
        </p:txBody>
      </p:sp>
      <p:sp>
        <p:nvSpPr>
          <p:cNvPr id="4" name="Content Placeholder 3"/>
          <p:cNvSpPr>
            <a:spLocks noGrp="1"/>
          </p:cNvSpPr>
          <p:nvPr>
            <p:ph sz="half" idx="2"/>
          </p:nvPr>
        </p:nvSpPr>
        <p:spPr>
          <a:xfrm>
            <a:off x="4648200" y="704675"/>
            <a:ext cx="4395132" cy="4295164"/>
          </a:xfrm>
        </p:spPr>
        <p:txBody>
          <a:bodyPr>
            <a:noAutofit/>
          </a:bodyPr>
          <a:lstStyle/>
          <a:p>
            <a:pPr marL="0" lvl="0" indent="0">
              <a:buNone/>
            </a:pPr>
            <a:r>
              <a:rPr sz="1400" b="1" dirty="0"/>
              <a:t>Studies on Turkish art markets</a:t>
            </a:r>
          </a:p>
          <a:p>
            <a:pPr lvl="0"/>
            <a:r>
              <a:rPr sz="1400" dirty="0"/>
              <a:t>Limited academic work on emerging market art; Turkish literature growing.</a:t>
            </a:r>
          </a:p>
          <a:p>
            <a:pPr lvl="0"/>
            <a:r>
              <a:rPr sz="1400" dirty="0"/>
              <a:t>Based on aggregate hedonic art indices, current evidence suggests:</a:t>
            </a:r>
          </a:p>
          <a:p>
            <a:pPr lvl="1"/>
            <a:r>
              <a:rPr sz="1400" dirty="0"/>
              <a:t>Small positive real returns and diversification benefits (</a:t>
            </a:r>
            <a:r>
              <a:rPr sz="1400" dirty="0" err="1"/>
              <a:t>Atukeren</a:t>
            </a:r>
            <a:r>
              <a:rPr sz="1400" dirty="0"/>
              <a:t> and </a:t>
            </a:r>
            <a:r>
              <a:rPr sz="1400" dirty="0" err="1"/>
              <a:t>Seçkin</a:t>
            </a:r>
            <a:r>
              <a:rPr sz="1400" dirty="0"/>
              <a:t> 2006)</a:t>
            </a:r>
          </a:p>
          <a:p>
            <a:pPr lvl="1"/>
            <a:r>
              <a:rPr sz="1400" dirty="0"/>
              <a:t>Integration with international art markets (</a:t>
            </a:r>
            <a:r>
              <a:rPr sz="1400" dirty="0" err="1"/>
              <a:t>Atukeren</a:t>
            </a:r>
            <a:r>
              <a:rPr sz="1400" dirty="0"/>
              <a:t> and </a:t>
            </a:r>
            <a:r>
              <a:rPr sz="1400" dirty="0" err="1"/>
              <a:t>Seçkin</a:t>
            </a:r>
            <a:r>
              <a:rPr sz="1400" dirty="0"/>
              <a:t> 2012)</a:t>
            </a:r>
          </a:p>
          <a:p>
            <a:pPr lvl="1"/>
            <a:r>
              <a:rPr sz="1400" dirty="0"/>
              <a:t>Underperformance vs. domestic equities but outperformance </a:t>
            </a:r>
            <a:r>
              <a:rPr sz="1400" dirty="0" err="1"/>
              <a:t>vs</a:t>
            </a:r>
            <a:r>
              <a:rPr sz="1400" dirty="0"/>
              <a:t> global aggregates (</a:t>
            </a:r>
            <a:r>
              <a:rPr sz="1400" dirty="0" err="1"/>
              <a:t>Demir</a:t>
            </a:r>
            <a:r>
              <a:rPr sz="1400" dirty="0"/>
              <a:t> et al. 2018),</a:t>
            </a:r>
          </a:p>
          <a:p>
            <a:pPr lvl="1"/>
            <a:r>
              <a:rPr sz="1400" dirty="0"/>
              <a:t>Some protection during financial crises (partial hedge/safe‑haven) during crises (</a:t>
            </a:r>
            <a:r>
              <a:rPr sz="1400" dirty="0" err="1"/>
              <a:t>Öztürkkal</a:t>
            </a:r>
            <a:r>
              <a:rPr sz="1400" dirty="0"/>
              <a:t> and </a:t>
            </a:r>
            <a:r>
              <a:rPr sz="1400" dirty="0" err="1"/>
              <a:t>Togan-Eğrican</a:t>
            </a:r>
            <a:r>
              <a:rPr sz="1400" dirty="0"/>
              <a:t> 2020)</a:t>
            </a:r>
            <a:br>
              <a:rPr sz="1400" dirty="0"/>
            </a:br>
            <a:endParaRPr sz="1400" dirty="0"/>
          </a:p>
          <a:p>
            <a:pPr lvl="0"/>
            <a:r>
              <a:rPr sz="1400" dirty="0"/>
              <a:t>No examination of quality stratification/market segmentation within Turkish paintings auction market</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marL="0" lvl="0" indent="0">
              <a:buNone/>
            </a:pPr>
            <a:r>
              <a:rPr dirty="0">
                <a:solidFill>
                  <a:schemeClr val="bg1"/>
                </a:solidFill>
              </a:rPr>
              <a:t>Data</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700032"/>
          </a:xfrm>
        </p:spPr>
        <p:txBody>
          <a:bodyPr>
            <a:normAutofit/>
          </a:bodyPr>
          <a:lstStyle/>
          <a:p>
            <a:pPr marL="0" lvl="0" indent="0">
              <a:buNone/>
            </a:pPr>
            <a:r>
              <a:rPr sz="2400" dirty="0"/>
              <a:t>Dataset Overview</a:t>
            </a:r>
          </a:p>
        </p:txBody>
      </p:sp>
      <p:sp>
        <p:nvSpPr>
          <p:cNvPr id="3" name="Content Placeholder 2"/>
          <p:cNvSpPr>
            <a:spLocks noGrp="1"/>
          </p:cNvSpPr>
          <p:nvPr>
            <p:ph sz="half" idx="1"/>
          </p:nvPr>
        </p:nvSpPr>
        <p:spPr/>
        <p:txBody>
          <a:bodyPr>
            <a:normAutofit fontScale="92500" lnSpcReduction="20000"/>
          </a:bodyPr>
          <a:lstStyle/>
          <a:p>
            <a:pPr marL="0" lvl="0" indent="0">
              <a:buNone/>
            </a:pPr>
            <a:r>
              <a:rPr b="1"/>
              <a:t>Source and span</a:t>
            </a:r>
          </a:p>
          <a:p>
            <a:pPr lvl="0"/>
            <a:r>
              <a:rPr/>
              <a:t>Data is scraped from the www.lebriz.com which maintains a comprehensive archive of art auctions.</a:t>
            </a:r>
          </a:p>
          <a:p>
            <a:pPr lvl="0"/>
            <a:r>
              <a:rPr/>
              <a:t>Discontinued in 2023, but contains data spanning 1990s to 2020</a:t>
            </a:r>
          </a:p>
          <a:p>
            <a:pPr lvl="0"/>
            <a:r>
              <a:rPr/>
              <a:t>We focus on paintings only (exclude sculpture, lithography, editions, etc.)</a:t>
            </a:r>
          </a:p>
          <a:p>
            <a:pPr lvl="0"/>
            <a:r>
              <a:rPr/>
              <a:t>Transaction level data on auction items</a:t>
            </a:r>
          </a:p>
          <a:p>
            <a:pPr lvl="0"/>
            <a:r>
              <a:rPr/>
              <a:t>Not repeat sales</a:t>
            </a:r>
          </a:p>
        </p:txBody>
      </p:sp>
      <p:sp>
        <p:nvSpPr>
          <p:cNvPr id="4" name="Content Placeholder 3"/>
          <p:cNvSpPr>
            <a:spLocks noGrp="1"/>
          </p:cNvSpPr>
          <p:nvPr>
            <p:ph sz="half" idx="2"/>
          </p:nvPr>
        </p:nvSpPr>
        <p:spPr/>
        <p:txBody>
          <a:bodyPr>
            <a:normAutofit fontScale="92500" lnSpcReduction="20000"/>
          </a:bodyPr>
          <a:lstStyle/>
          <a:p>
            <a:pPr marL="0" lvl="0" indent="0">
              <a:buNone/>
            </a:pPr>
            <a:r>
              <a:rPr b="1"/>
              <a:t>Variables and content</a:t>
            </a:r>
          </a:p>
          <a:p>
            <a:pPr lvl="0"/>
            <a:r>
              <a:rPr/>
              <a:t>Artist name, auction house, auction date</a:t>
            </a:r>
          </a:p>
          <a:p>
            <a:pPr lvl="0"/>
            <a:r>
              <a:rPr/>
              <a:t>Artwork characteristics: dimensions (width and height), type of paintings (oil on canvas, watercolor on paper, oil on wood, acrylic on canvas, etc.), whether signed or not,</a:t>
            </a:r>
          </a:p>
          <a:p>
            <a:pPr lvl="0"/>
            <a:r>
              <a:rPr/>
              <a:t>Opening prices (contains missing values)</a:t>
            </a:r>
          </a:p>
          <a:p>
            <a:pPr lvl="0"/>
            <a:r>
              <a:rPr/>
              <a:t>Sale prices (in TL and USD) if sold (hammer price)</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498696"/>
          </a:xfrm>
        </p:spPr>
        <p:txBody>
          <a:bodyPr>
            <a:normAutofit/>
          </a:bodyPr>
          <a:lstStyle/>
          <a:p>
            <a:pPr marL="0" lvl="0" indent="0">
              <a:buNone/>
            </a:pPr>
            <a:r>
              <a:rPr sz="2400" b="1" dirty="0"/>
              <a:t>Artists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457200" y="704675"/>
                <a:ext cx="8229600" cy="3889948"/>
              </a:xfrm>
            </p:spPr>
            <p:txBody>
              <a:bodyPr>
                <a:normAutofit fontScale="70000" lnSpcReduction="20000"/>
              </a:bodyPr>
              <a:lstStyle/>
              <a:p>
                <a:pPr lvl="0"/>
                <a:r>
                  <a:rPr dirty="0"/>
                  <a:t>How do we quantify artist heterogeneity in auction markets? No established list of “blue-chip” Turkish artists.</a:t>
                </a:r>
              </a:p>
              <a:p>
                <a:pPr lvl="0"/>
                <a:r>
                  <a:rPr dirty="0"/>
                  <a:t>Solution: develop a market-based reproducible metrics to determine elite/prominent artists</a:t>
                </a:r>
              </a:p>
              <a:p>
                <a:pPr lvl="0"/>
                <a:r>
                  <a:rPr dirty="0"/>
                  <a:t>The ranking is based on the following Prominence Score (PS):</a:t>
                </a:r>
              </a:p>
              <a:p>
                <a:pPr marL="0" lvl="0" indent="0">
                  <a:buNone/>
                </a:pPr>
                <a14:m>
                  <m:oMathPara xmlns:m="http://schemas.openxmlformats.org/officeDocument/2006/math">
                    <m:oMathParaPr>
                      <m:jc m:val="centerGroup"/>
                    </m:oMathParaPr>
                    <m:oMath xmlns:m="http://schemas.openxmlformats.org/officeDocument/2006/math">
                      <m:r>
                        <a:rPr>
                          <a:latin typeface="Cambria Math" panose="02040503050406030204" pitchFamily="18" charset="0"/>
                        </a:rPr>
                        <m:t>𝑃</m:t>
                      </m:r>
                      <m:sSub>
                        <m:sSubPr>
                          <m:ctrlPr>
                            <a:rPr i="1">
                              <a:latin typeface="Cambria Math" panose="02040503050406030204" pitchFamily="18" charset="0"/>
                            </a:rPr>
                          </m:ctrlPr>
                        </m:sSubPr>
                        <m:e>
                          <m:r>
                            <a:rPr>
                              <a:latin typeface="Cambria Math" panose="02040503050406030204" pitchFamily="18" charset="0"/>
                            </a:rPr>
                            <m:t>𝑆</m:t>
                          </m:r>
                        </m:e>
                        <m:sub>
                          <m:r>
                            <a:rPr>
                              <a:latin typeface="Cambria Math" panose="02040503050406030204" pitchFamily="18" charset="0"/>
                            </a:rPr>
                            <m:t>𝑖</m:t>
                          </m:r>
                        </m:sub>
                      </m:sSub>
                      <m:r>
                        <a:rPr>
                          <a:latin typeface="Cambria Math" panose="02040503050406030204" pitchFamily="18" charset="0"/>
                        </a:rPr>
                        <m:t>=0.3×</m:t>
                      </m:r>
                      <m:r>
                        <m:rPr>
                          <m:nor/>
                        </m:rPr>
                        <a:rPr/>
                        <m:t>Norm</m:t>
                      </m:r>
                      <m:d>
                        <m:dPr>
                          <m:ctrlPr>
                            <a:rPr i="1">
                              <a:latin typeface="Cambria Math" panose="02040503050406030204" pitchFamily="18" charset="0"/>
                            </a:rPr>
                          </m:ctrlPr>
                        </m:dPr>
                        <m:e>
                          <m:sSub>
                            <m:sSubPr>
                              <m:ctrlPr>
                                <a:rPr i="1">
                                  <a:latin typeface="Cambria Math" panose="02040503050406030204" pitchFamily="18" charset="0"/>
                                </a:rPr>
                              </m:ctrlPr>
                            </m:sSubPr>
                            <m:e>
                              <m:acc>
                                <m:accPr>
                                  <m:chr m:val="‾"/>
                                  <m:ctrlPr>
                                    <a:rPr i="1">
                                      <a:latin typeface="Cambria Math" panose="02040503050406030204" pitchFamily="18" charset="0"/>
                                    </a:rPr>
                                  </m:ctrlPr>
                                </m:accPr>
                                <m:e>
                                  <m:r>
                                    <a:rPr>
                                      <a:latin typeface="Cambria Math" panose="02040503050406030204" pitchFamily="18" charset="0"/>
                                    </a:rPr>
                                    <m:t>𝑃</m:t>
                                  </m:r>
                                </m:e>
                              </m:acc>
                            </m:e>
                            <m:sub>
                              <m:r>
                                <a:rPr>
                                  <a:latin typeface="Cambria Math" panose="02040503050406030204" pitchFamily="18" charset="0"/>
                                </a:rPr>
                                <m:t>𝑖</m:t>
                              </m:r>
                            </m:sub>
                          </m:sSub>
                        </m:e>
                      </m:d>
                      <m:r>
                        <a:rPr>
                          <a:latin typeface="Cambria Math" panose="02040503050406030204" pitchFamily="18" charset="0"/>
                        </a:rPr>
                        <m:t>+0.3×</m:t>
                      </m:r>
                      <m:r>
                        <m:rPr>
                          <m:nor/>
                        </m:rPr>
                        <a:rPr/>
                        <m:t>Norm</m:t>
                      </m:r>
                      <m:d>
                        <m:dPr>
                          <m:ctrlPr>
                            <a:rPr i="1">
                              <a:latin typeface="Cambria Math" panose="02040503050406030204" pitchFamily="18" charset="0"/>
                            </a:rPr>
                          </m:ctrlPr>
                        </m:dPr>
                        <m:e>
                          <m:sSub>
                            <m:sSubPr>
                              <m:ctrlPr>
                                <a:rPr i="1">
                                  <a:latin typeface="Cambria Math" panose="02040503050406030204" pitchFamily="18" charset="0"/>
                                </a:rPr>
                              </m:ctrlPr>
                            </m:sSubPr>
                            <m:e>
                              <m:r>
                                <a:rPr>
                                  <a:latin typeface="Cambria Math" panose="02040503050406030204" pitchFamily="18" charset="0"/>
                                </a:rPr>
                                <m:t>𝑉</m:t>
                              </m:r>
                            </m:e>
                            <m:sub>
                              <m:r>
                                <a:rPr>
                                  <a:latin typeface="Cambria Math" panose="02040503050406030204" pitchFamily="18" charset="0"/>
                                </a:rPr>
                                <m:t>𝑖</m:t>
                              </m:r>
                            </m:sub>
                          </m:sSub>
                        </m:e>
                      </m:d>
                      <m:r>
                        <a:rPr>
                          <a:latin typeface="Cambria Math" panose="02040503050406030204" pitchFamily="18" charset="0"/>
                        </a:rPr>
                        <m:t>+0.2×</m:t>
                      </m:r>
                      <m:r>
                        <m:rPr>
                          <m:nor/>
                        </m:rPr>
                        <a:rPr/>
                        <m:t>Norm</m:t>
                      </m:r>
                      <m:d>
                        <m:dPr>
                          <m:ctrlPr>
                            <a:rPr i="1">
                              <a:latin typeface="Cambria Math" panose="02040503050406030204" pitchFamily="18" charset="0"/>
                            </a:rPr>
                          </m:ctrlPr>
                        </m:dPr>
                        <m:e>
                          <m:sSub>
                            <m:sSubPr>
                              <m:ctrlPr>
                                <a:rPr i="1">
                                  <a:latin typeface="Cambria Math" panose="02040503050406030204" pitchFamily="18" charset="0"/>
                                </a:rPr>
                              </m:ctrlPr>
                            </m:sSubPr>
                            <m:e>
                              <m:r>
                                <a:rPr>
                                  <a:latin typeface="Cambria Math" panose="02040503050406030204" pitchFamily="18" charset="0"/>
                                </a:rPr>
                                <m:t>𝑁</m:t>
                              </m:r>
                            </m:e>
                            <m:sub>
                              <m:r>
                                <a:rPr>
                                  <a:latin typeface="Cambria Math" panose="02040503050406030204" pitchFamily="18" charset="0"/>
                                </a:rPr>
                                <m:t>𝑖</m:t>
                              </m:r>
                            </m:sub>
                          </m:sSub>
                        </m:e>
                      </m:d>
                      <m:r>
                        <a:rPr>
                          <a:latin typeface="Cambria Math" panose="02040503050406030204" pitchFamily="18" charset="0"/>
                        </a:rPr>
                        <m:t>+0.2×</m:t>
                      </m:r>
                      <m:r>
                        <m:rPr>
                          <m:nor/>
                        </m:rPr>
                        <a:rPr/>
                        <m:t>Norm</m:t>
                      </m:r>
                      <m:d>
                        <m:dPr>
                          <m:ctrlPr>
                            <a:rPr i="1">
                              <a:latin typeface="Cambria Math" panose="02040503050406030204" pitchFamily="18" charset="0"/>
                            </a:rPr>
                          </m:ctrlPr>
                        </m:dPr>
                        <m:e>
                          <m:sSub>
                            <m:sSubPr>
                              <m:ctrlPr>
                                <a:rPr i="1">
                                  <a:latin typeface="Cambria Math" panose="02040503050406030204" pitchFamily="18" charset="0"/>
                                </a:rPr>
                              </m:ctrlPr>
                            </m:sSubPr>
                            <m:e>
                              <m:r>
                                <a:rPr>
                                  <a:latin typeface="Cambria Math" panose="02040503050406030204" pitchFamily="18" charset="0"/>
                                </a:rPr>
                                <m:t>𝑃</m:t>
                              </m:r>
                            </m:e>
                            <m:sub>
                              <m:r>
                                <m:rPr>
                                  <m:sty m:val="p"/>
                                </m:rPr>
                                <a:rPr>
                                  <a:latin typeface="Cambria Math" panose="02040503050406030204" pitchFamily="18" charset="0"/>
                                </a:rPr>
                                <m:t>max</m:t>
                              </m:r>
                              <m:r>
                                <a:rPr>
                                  <a:latin typeface="Cambria Math" panose="02040503050406030204" pitchFamily="18" charset="0"/>
                                </a:rPr>
                                <m:t>,</m:t>
                              </m:r>
                              <m:r>
                                <a:rPr>
                                  <a:latin typeface="Cambria Math" panose="02040503050406030204" pitchFamily="18" charset="0"/>
                                </a:rPr>
                                <m:t>𝑖</m:t>
                              </m:r>
                            </m:sub>
                          </m:sSub>
                        </m:e>
                      </m:d>
                    </m:oMath>
                  </m:oMathPara>
                </a14:m>
                <a:endParaRPr dirty="0"/>
              </a:p>
              <a:p>
                <a:pPr marL="0" lvl="0" indent="0">
                  <a:buNone/>
                </a:pPr>
                <a:r>
                  <a:rPr dirty="0"/>
                  <a:t>where</a:t>
                </a:r>
              </a:p>
              <a:p>
                <a:pPr lvl="0"/>
                <a14:m>
                  <m:oMath xmlns:m="http://schemas.openxmlformats.org/officeDocument/2006/math">
                    <m:sSub>
                      <m:sSubPr>
                        <m:ctrlPr>
                          <a:rPr i="1">
                            <a:latin typeface="Cambria Math" panose="02040503050406030204" pitchFamily="18" charset="0"/>
                          </a:rPr>
                        </m:ctrlPr>
                      </m:sSubPr>
                      <m:e>
                        <m:acc>
                          <m:accPr>
                            <m:chr m:val="‾"/>
                            <m:ctrlPr>
                              <a:rPr i="1">
                                <a:latin typeface="Cambria Math" panose="02040503050406030204" pitchFamily="18" charset="0"/>
                              </a:rPr>
                            </m:ctrlPr>
                          </m:accPr>
                          <m:e>
                            <m:r>
                              <a:rPr>
                                <a:latin typeface="Cambria Math" panose="02040503050406030204" pitchFamily="18" charset="0"/>
                              </a:rPr>
                              <m:t>𝑃</m:t>
                            </m:r>
                          </m:e>
                        </m:acc>
                      </m:e>
                      <m:sub>
                        <m:r>
                          <a:rPr>
                            <a:latin typeface="Cambria Math" panose="02040503050406030204" pitchFamily="18" charset="0"/>
                          </a:rPr>
                          <m:t>𝑖</m:t>
                        </m:r>
                      </m:sub>
                    </m:sSub>
                  </m:oMath>
                </a14:m>
                <a:r>
                  <a:rPr dirty="0"/>
                  <a:t>: average sale price,</a:t>
                </a:r>
              </a:p>
              <a:p>
                <a:pPr lvl="0"/>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𝑉</m:t>
                        </m:r>
                      </m:e>
                      <m:sub>
                        <m:r>
                          <a:rPr>
                            <a:latin typeface="Cambria Math" panose="02040503050406030204" pitchFamily="18" charset="0"/>
                          </a:rPr>
                          <m:t>𝑖</m:t>
                        </m:r>
                      </m:sub>
                    </m:sSub>
                  </m:oMath>
                </a14:m>
                <a:r>
                  <a:rPr dirty="0"/>
                  <a:t>: total market volume (cumulative sum of all sales)</a:t>
                </a:r>
              </a:p>
              <a:p>
                <a:pPr lvl="0"/>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𝑁</m:t>
                        </m:r>
                      </m:e>
                      <m:sub>
                        <m:r>
                          <a:rPr>
                            <a:latin typeface="Cambria Math" panose="02040503050406030204" pitchFamily="18" charset="0"/>
                          </a:rPr>
                          <m:t>𝑖</m:t>
                        </m:r>
                      </m:sub>
                    </m:sSub>
                  </m:oMath>
                </a14:m>
                <a:r>
                  <a:rPr dirty="0"/>
                  <a:t>: total number of transactions</a:t>
                </a:r>
              </a:p>
              <a:p>
                <a:pPr lvl="0"/>
                <a14:m>
                  <m:oMath xmlns:m="http://schemas.openxmlformats.org/officeDocument/2006/math">
                    <m:sSub>
                      <m:sSubPr>
                        <m:ctrlPr>
                          <a:rPr i="1">
                            <a:latin typeface="Cambria Math" panose="02040503050406030204" pitchFamily="18" charset="0"/>
                          </a:rPr>
                        </m:ctrlPr>
                      </m:sSubPr>
                      <m:e>
                        <m:r>
                          <a:rPr>
                            <a:latin typeface="Cambria Math" panose="02040503050406030204" pitchFamily="18" charset="0"/>
                          </a:rPr>
                          <m:t>𝑃</m:t>
                        </m:r>
                      </m:e>
                      <m:sub>
                        <m:r>
                          <m:rPr>
                            <m:sty m:val="p"/>
                          </m:rPr>
                          <a:rPr>
                            <a:latin typeface="Cambria Math" panose="02040503050406030204" pitchFamily="18" charset="0"/>
                          </a:rPr>
                          <m:t>max</m:t>
                        </m:r>
                        <m:r>
                          <a:rPr>
                            <a:latin typeface="Cambria Math" panose="02040503050406030204" pitchFamily="18" charset="0"/>
                          </a:rPr>
                          <m:t>,</m:t>
                        </m:r>
                        <m:r>
                          <a:rPr>
                            <a:latin typeface="Cambria Math" panose="02040503050406030204" pitchFamily="18" charset="0"/>
                          </a:rPr>
                          <m:t>𝑖</m:t>
                        </m:r>
                      </m:sub>
                    </m:sSub>
                  </m:oMath>
                </a14:m>
                <a:r>
                  <a:rPr dirty="0"/>
                  <a:t>: maximum sale price</a:t>
                </a:r>
              </a:p>
              <a:p>
                <a:pPr lvl="0"/>
                <a14:m>
                  <m:oMath xmlns:m="http://schemas.openxmlformats.org/officeDocument/2006/math">
                    <m:r>
                      <a:rPr>
                        <a:latin typeface="Cambria Math" panose="02040503050406030204" pitchFamily="18" charset="0"/>
                      </a:rPr>
                      <m:t>𝑁𝑜𝑟𝑚</m:t>
                    </m:r>
                    <m:d>
                      <m:dPr>
                        <m:ctrlPr>
                          <a:rPr i="1">
                            <a:latin typeface="Cambria Math" panose="02040503050406030204" pitchFamily="18" charset="0"/>
                          </a:rPr>
                        </m:ctrlPr>
                      </m:dPr>
                      <m:e>
                        <m:r>
                          <a:rPr>
                            <a:latin typeface="Cambria Math" panose="02040503050406030204" pitchFamily="18" charset="0"/>
                          </a:rPr>
                          <m:t>𝑥</m:t>
                        </m:r>
                      </m:e>
                    </m:d>
                  </m:oMath>
                </a14:m>
                <a:r>
                  <a:rPr dirty="0"/>
                  <a:t> is the min-max normalization to (0,1) defined as</a:t>
                </a:r>
              </a:p>
              <a:p>
                <a:pPr marL="0" lvl="0" indent="0">
                  <a:buNone/>
                </a:pPr>
                <a14:m>
                  <m:oMathPara xmlns:m="http://schemas.openxmlformats.org/officeDocument/2006/math">
                    <m:oMathParaPr>
                      <m:jc m:val="centerGroup"/>
                    </m:oMathParaPr>
                    <m:oMath xmlns:m="http://schemas.openxmlformats.org/officeDocument/2006/math">
                      <m:r>
                        <m:rPr>
                          <m:nor/>
                        </m:rPr>
                        <a:rPr/>
                        <m:t>Norm</m:t>
                      </m:r>
                      <m:d>
                        <m:dPr>
                          <m:ctrlPr>
                            <a:rPr i="1">
                              <a:latin typeface="Cambria Math" panose="02040503050406030204" pitchFamily="18" charset="0"/>
                            </a:rPr>
                          </m:ctrlPr>
                        </m:dPr>
                        <m:e>
                          <m:r>
                            <a:rPr>
                              <a:latin typeface="Cambria Math" panose="02040503050406030204" pitchFamily="18" charset="0"/>
                            </a:rPr>
                            <m:t>𝑥</m:t>
                          </m:r>
                        </m:e>
                      </m:d>
                      <m:r>
                        <a:rPr>
                          <a:latin typeface="Cambria Math" panose="02040503050406030204" pitchFamily="18" charset="0"/>
                        </a:rPr>
                        <m:t>=</m:t>
                      </m:r>
                      <m:f>
                        <m:fPr>
                          <m:ctrlPr>
                            <a:rPr i="1">
                              <a:latin typeface="Cambria Math" panose="02040503050406030204" pitchFamily="18" charset="0"/>
                            </a:rPr>
                          </m:ctrlPr>
                        </m:fPr>
                        <m:num>
                          <m:r>
                            <a:rPr>
                              <a:latin typeface="Cambria Math" panose="02040503050406030204" pitchFamily="18" charset="0"/>
                            </a:rPr>
                            <m:t>𝑥</m:t>
                          </m:r>
                          <m:r>
                            <a:rPr>
                              <a:latin typeface="Cambria Math" panose="02040503050406030204" pitchFamily="18" charset="0"/>
                            </a:rPr>
                            <m:t>−</m:t>
                          </m:r>
                          <m:r>
                            <m:rPr>
                              <m:sty m:val="p"/>
                            </m:rPr>
                            <a:rPr>
                              <a:latin typeface="Cambria Math" panose="02040503050406030204" pitchFamily="18" charset="0"/>
                            </a:rPr>
                            <m:t>min</m:t>
                          </m:r>
                          <m:d>
                            <m:dPr>
                              <m:ctrlPr>
                                <a:rPr i="1">
                                  <a:latin typeface="Cambria Math" panose="02040503050406030204" pitchFamily="18" charset="0"/>
                                </a:rPr>
                              </m:ctrlPr>
                            </m:dPr>
                            <m:e>
                              <m:r>
                                <a:rPr>
                                  <a:latin typeface="Cambria Math" panose="02040503050406030204" pitchFamily="18" charset="0"/>
                                </a:rPr>
                                <m:t>𝑥</m:t>
                              </m:r>
                            </m:e>
                          </m:d>
                        </m:num>
                        <m:den>
                          <m:r>
                            <m:rPr>
                              <m:sty m:val="p"/>
                            </m:rPr>
                            <a:rPr>
                              <a:latin typeface="Cambria Math" panose="02040503050406030204" pitchFamily="18" charset="0"/>
                            </a:rPr>
                            <m:t>max</m:t>
                          </m:r>
                          <m:d>
                            <m:dPr>
                              <m:ctrlPr>
                                <a:rPr i="1">
                                  <a:latin typeface="Cambria Math" panose="02040503050406030204" pitchFamily="18" charset="0"/>
                                </a:rPr>
                              </m:ctrlPr>
                            </m:dPr>
                            <m:e>
                              <m:r>
                                <a:rPr>
                                  <a:latin typeface="Cambria Math" panose="02040503050406030204" pitchFamily="18" charset="0"/>
                                </a:rPr>
                                <m:t>𝑥</m:t>
                              </m:r>
                            </m:e>
                          </m:d>
                          <m:r>
                            <a:rPr>
                              <a:latin typeface="Cambria Math" panose="02040503050406030204" pitchFamily="18" charset="0"/>
                            </a:rPr>
                            <m:t>−</m:t>
                          </m:r>
                          <m:r>
                            <m:rPr>
                              <m:sty m:val="p"/>
                            </m:rPr>
                            <a:rPr>
                              <a:latin typeface="Cambria Math" panose="02040503050406030204" pitchFamily="18" charset="0"/>
                            </a:rPr>
                            <m:t>min</m:t>
                          </m:r>
                          <m:d>
                            <m:dPr>
                              <m:ctrlPr>
                                <a:rPr i="1">
                                  <a:latin typeface="Cambria Math" panose="02040503050406030204" pitchFamily="18" charset="0"/>
                                </a:rPr>
                              </m:ctrlPr>
                            </m:dPr>
                            <m:e>
                              <m:r>
                                <a:rPr>
                                  <a:latin typeface="Cambria Math" panose="02040503050406030204" pitchFamily="18" charset="0"/>
                                </a:rPr>
                                <m:t>𝑥</m:t>
                              </m:r>
                            </m:e>
                          </m:d>
                        </m:den>
                      </m:f>
                    </m:oMath>
                  </m:oMathPara>
                </a14:m>
                <a:endParaRPr dirty="0"/>
              </a:p>
              <a:p>
                <a:pPr lvl="0"/>
                <a:r>
                  <a:rPr dirty="0"/>
                  <a:t>Anonymous artworks and artists with less than 15 items are excluded.</a:t>
                </a:r>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457200" y="704675"/>
                <a:ext cx="8229600" cy="3889948"/>
              </a:xfrm>
              <a:blipFill rotWithShape="0">
                <a:blip r:embed="rId2"/>
                <a:stretch>
                  <a:fillRect l="-444" t="-1724" b="-2194"/>
                </a:stretch>
              </a:blipFill>
            </p:spPr>
            <p:txBody>
              <a:bodyPr/>
              <a:lstStyle/>
              <a:p>
                <a:r>
                  <a:rPr lang="tr-TR">
                    <a:noFill/>
                  </a:rPr>
                  <a:t> </a:t>
                </a:r>
              </a:p>
            </p:txBody>
          </p:sp>
        </mc:Fallback>
      </mc:AlternateContent>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399220"/>
          </a:xfrm>
        </p:spPr>
        <p:txBody>
          <a:bodyPr/>
          <a:lstStyle/>
          <a:p>
            <a:pPr marL="0" lvl="0" indent="0">
              <a:buNone/>
            </a:pPr>
            <a:r>
              <a:rPr dirty="0"/>
              <a:t>Prominent Artists</a:t>
            </a:r>
          </a:p>
        </p:txBody>
      </p:sp>
      <p:sp>
        <p:nvSpPr>
          <p:cNvPr id="4" name="Text Placeholder 3"/>
          <p:cNvSpPr>
            <a:spLocks noGrp="1"/>
          </p:cNvSpPr>
          <p:nvPr>
            <p:ph type="body" sz="half" idx="2"/>
          </p:nvPr>
        </p:nvSpPr>
        <p:spPr>
          <a:xfrm>
            <a:off x="457201" y="604008"/>
            <a:ext cx="3008313" cy="3990616"/>
          </a:xfrm>
        </p:spPr>
        <p:txBody>
          <a:bodyPr>
            <a:normAutofit fontScale="85000" lnSpcReduction="10000"/>
          </a:bodyPr>
          <a:lstStyle/>
          <a:p>
            <a:pPr marL="285750" lvl="0" indent="-285750">
              <a:buFont typeface="Arial" panose="020B0604020202020204" pitchFamily="34" charset="0"/>
              <a:buChar char="•"/>
            </a:pPr>
            <a:r>
              <a:rPr sz="1800" dirty="0" smtClean="0"/>
              <a:t>Top </a:t>
            </a:r>
            <a:r>
              <a:rPr sz="1800" dirty="0"/>
              <a:t>100 artists are classified in the Elite/Prominent segment out of 486 unique artists</a:t>
            </a:r>
            <a:r>
              <a:rPr sz="1800" dirty="0" smtClean="0"/>
              <a:t>.</a:t>
            </a:r>
            <a:endParaRPr lang="tr-TR" sz="1800" dirty="0" smtClean="0"/>
          </a:p>
          <a:p>
            <a:pPr lvl="0"/>
            <a:r>
              <a:rPr lang="en-US" sz="1800" b="1" dirty="0"/>
              <a:t>Market Concentration:</a:t>
            </a:r>
          </a:p>
          <a:p>
            <a:pPr marL="285750" lvl="0" indent="-285750">
              <a:buFont typeface="Arial" panose="020B0604020202020204" pitchFamily="34" charset="0"/>
              <a:buChar char="•"/>
            </a:pPr>
            <a:r>
              <a:rPr lang="en-US" sz="1800" dirty="0"/>
              <a:t>Top 100 artists (20.5% of population) generate </a:t>
            </a:r>
            <a:r>
              <a:rPr lang="en-US" sz="1800" b="1" dirty="0"/>
              <a:t>79.6% of total market volume</a:t>
            </a:r>
          </a:p>
          <a:p>
            <a:pPr marL="285750" lvl="0" indent="-285750">
              <a:buFont typeface="Arial" panose="020B0604020202020204" pitchFamily="34" charset="0"/>
              <a:buChar char="•"/>
            </a:pPr>
            <a:r>
              <a:rPr lang="en-US" sz="1800" dirty="0"/>
              <a:t>Prominent artists command </a:t>
            </a:r>
            <a:r>
              <a:rPr lang="en-US" sz="1800" b="1" dirty="0"/>
              <a:t>4× higher prices</a:t>
            </a:r>
            <a:r>
              <a:rPr lang="en-US" sz="1800" dirty="0"/>
              <a:t> and </a:t>
            </a:r>
            <a:r>
              <a:rPr lang="en-US" sz="1800" b="1" dirty="0"/>
              <a:t>15 </a:t>
            </a:r>
            <a:r>
              <a:rPr lang="en-US" sz="1800" b="1" dirty="0" err="1"/>
              <a:t>pp</a:t>
            </a:r>
            <a:r>
              <a:rPr lang="en-US" sz="1800" b="1" dirty="0"/>
              <a:t> higher sale rates</a:t>
            </a:r>
          </a:p>
          <a:p>
            <a:pPr marL="285750" lvl="0" indent="-285750">
              <a:buFont typeface="Arial" panose="020B0604020202020204" pitchFamily="34" charset="0"/>
              <a:buChar char="•"/>
            </a:pPr>
            <a:r>
              <a:rPr lang="en-US" sz="1800" b="1" dirty="0"/>
              <a:t>Implication:</a:t>
            </a:r>
            <a:r>
              <a:rPr lang="en-US" sz="1800" dirty="0"/>
              <a:t> Strong market segmentation motivates separate econometric modeling by artist prominence</a:t>
            </a:r>
          </a:p>
          <a:p>
            <a:pPr lvl="0"/>
            <a:r>
              <a:rPr lang="en-US" sz="1800" dirty="0"/>
              <a:t>Note: table includes Anonymous artists and those with lots&lt;15 (classified as </a:t>
            </a:r>
            <a:r>
              <a:rPr lang="en-US" sz="1800" dirty="0" err="1"/>
              <a:t>nonprominent</a:t>
            </a:r>
            <a:r>
              <a:rPr lang="en-US" sz="1800" dirty="0"/>
              <a:t>).</a:t>
            </a:r>
          </a:p>
          <a:p>
            <a:pPr lvl="0"/>
            <a:endParaRPr sz="1800"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661178711"/>
              </p:ext>
            </p:extLst>
          </p:nvPr>
        </p:nvGraphicFramePr>
        <p:xfrm>
          <a:off x="3465513" y="1478324"/>
          <a:ext cx="5208586" cy="2389000"/>
        </p:xfrm>
        <a:graphic>
          <a:graphicData uri="http://schemas.openxmlformats.org/drawingml/2006/table">
            <a:tbl>
              <a:tblPr firstRow="1" bandRow="1">
                <a:tableStyleId>{5C22544A-7EE6-4342-B048-85BDC9FD1C3A}</a:tableStyleId>
              </a:tblPr>
              <a:tblGrid>
                <a:gridCol w="862801"/>
                <a:gridCol w="869157"/>
                <a:gridCol w="869157"/>
                <a:gridCol w="869157"/>
                <a:gridCol w="869157"/>
                <a:gridCol w="869157"/>
              </a:tblGrid>
              <a:tr h="541835">
                <a:tc>
                  <a:txBody>
                    <a:bodyPr/>
                    <a:lstStyle/>
                    <a:p>
                      <a:pPr marL="0" lvl="0" indent="0">
                        <a:buNone/>
                      </a:pPr>
                      <a:r>
                        <a:rPr dirty="0"/>
                        <a:t>Segment</a:t>
                      </a:r>
                    </a:p>
                  </a:txBody>
                  <a:tcPr/>
                </a:tc>
                <a:tc>
                  <a:txBody>
                    <a:bodyPr/>
                    <a:lstStyle/>
                    <a:p>
                      <a:pPr marL="0" lvl="0" indent="0" algn="r">
                        <a:buNone/>
                      </a:pPr>
                      <a:r>
                        <a:rPr/>
                        <a:t>Artworks Offered</a:t>
                      </a:r>
                    </a:p>
                  </a:txBody>
                  <a:tcPr/>
                </a:tc>
                <a:tc>
                  <a:txBody>
                    <a:bodyPr/>
                    <a:lstStyle/>
                    <a:p>
                      <a:pPr marL="0" lvl="0" indent="0" algn="r">
                        <a:buNone/>
                      </a:pPr>
                      <a:r>
                        <a:rPr dirty="0"/>
                        <a:t>Sale Rate</a:t>
                      </a:r>
                    </a:p>
                  </a:txBody>
                  <a:tcPr/>
                </a:tc>
                <a:tc>
                  <a:txBody>
                    <a:bodyPr/>
                    <a:lstStyle/>
                    <a:p>
                      <a:pPr marL="0" lvl="0" indent="0" algn="r">
                        <a:buNone/>
                      </a:pPr>
                      <a:r>
                        <a:rPr/>
                        <a:t>Avg Price</a:t>
                      </a:r>
                    </a:p>
                  </a:txBody>
                  <a:tcPr/>
                </a:tc>
                <a:tc>
                  <a:txBody>
                    <a:bodyPr/>
                    <a:lstStyle/>
                    <a:p>
                      <a:pPr marL="0" lvl="0" indent="0" algn="r">
                        <a:buNone/>
                      </a:pPr>
                      <a:r>
                        <a:rPr/>
                        <a:t>Total Volume</a:t>
                      </a:r>
                    </a:p>
                  </a:txBody>
                  <a:tcPr/>
                </a:tc>
                <a:tc>
                  <a:txBody>
                    <a:bodyPr/>
                    <a:lstStyle/>
                    <a:p>
                      <a:pPr marL="0" lvl="0" indent="0" algn="r">
                        <a:buNone/>
                      </a:pPr>
                      <a:r>
                        <a:rPr/>
                        <a:t>Artists</a:t>
                      </a:r>
                    </a:p>
                  </a:txBody>
                  <a:tcPr/>
                </a:tc>
              </a:tr>
              <a:tr h="763495">
                <a:tc>
                  <a:txBody>
                    <a:bodyPr/>
                    <a:lstStyle/>
                    <a:p>
                      <a:pPr marL="0" lvl="0" indent="0">
                        <a:buNone/>
                      </a:pPr>
                      <a:r>
                        <a:rPr sz="1200" dirty="0"/>
                        <a:t>Non-Prominent</a:t>
                      </a:r>
                    </a:p>
                  </a:txBody>
                  <a:tcPr/>
                </a:tc>
                <a:tc>
                  <a:txBody>
                    <a:bodyPr/>
                    <a:lstStyle/>
                    <a:p>
                      <a:pPr marL="0" lvl="0" indent="0" algn="r">
                        <a:buNone/>
                      </a:pPr>
                      <a:r>
                        <a:rPr/>
                        <a:t>57,496</a:t>
                      </a:r>
                    </a:p>
                  </a:txBody>
                  <a:tcPr/>
                </a:tc>
                <a:tc>
                  <a:txBody>
                    <a:bodyPr/>
                    <a:lstStyle/>
                    <a:p>
                      <a:pPr marL="0" lvl="0" indent="0" algn="r">
                        <a:buNone/>
                      </a:pPr>
                      <a:r>
                        <a:rPr dirty="0"/>
                        <a:t>58.6%</a:t>
                      </a:r>
                    </a:p>
                  </a:txBody>
                  <a:tcPr/>
                </a:tc>
                <a:tc>
                  <a:txBody>
                    <a:bodyPr/>
                    <a:lstStyle/>
                    <a:p>
                      <a:pPr marL="0" lvl="0" indent="0" algn="r">
                        <a:buNone/>
                      </a:pPr>
                      <a:r>
                        <a:rPr/>
                        <a:t>$4,203</a:t>
                      </a:r>
                    </a:p>
                  </a:txBody>
                  <a:tcPr/>
                </a:tc>
                <a:tc>
                  <a:txBody>
                    <a:bodyPr/>
                    <a:lstStyle/>
                    <a:p>
                      <a:pPr marL="0" lvl="0" indent="0" algn="r">
                        <a:buNone/>
                      </a:pPr>
                      <a:r>
                        <a:rPr/>
                        <a:t>$141.7M</a:t>
                      </a:r>
                    </a:p>
                  </a:txBody>
                  <a:tcPr/>
                </a:tc>
                <a:tc>
                  <a:txBody>
                    <a:bodyPr/>
                    <a:lstStyle/>
                    <a:p>
                      <a:pPr marL="0" lvl="0" indent="0" algn="r">
                        <a:buNone/>
                      </a:pPr>
                      <a:r>
                        <a:rPr/>
                        <a:t>388</a:t>
                      </a:r>
                    </a:p>
                  </a:txBody>
                  <a:tcPr/>
                </a:tc>
              </a:tr>
              <a:tr h="763495">
                <a:tc>
                  <a:txBody>
                    <a:bodyPr/>
                    <a:lstStyle/>
                    <a:p>
                      <a:pPr marL="0" lvl="0" indent="0">
                        <a:buNone/>
                      </a:pPr>
                      <a:r>
                        <a:rPr sz="1200" dirty="0"/>
                        <a:t>Prominent (Top 100)</a:t>
                      </a:r>
                    </a:p>
                  </a:txBody>
                  <a:tcPr/>
                </a:tc>
                <a:tc>
                  <a:txBody>
                    <a:bodyPr/>
                    <a:lstStyle/>
                    <a:p>
                      <a:pPr marL="0" lvl="0" indent="0" algn="r">
                        <a:buNone/>
                      </a:pPr>
                      <a:r>
                        <a:rPr/>
                        <a:t>43,025</a:t>
                      </a:r>
                    </a:p>
                  </a:txBody>
                  <a:tcPr/>
                </a:tc>
                <a:tc>
                  <a:txBody>
                    <a:bodyPr/>
                    <a:lstStyle/>
                    <a:p>
                      <a:pPr marL="0" lvl="0" indent="0" algn="r">
                        <a:buNone/>
                      </a:pPr>
                      <a:r>
                        <a:rPr/>
                        <a:t>73.8%</a:t>
                      </a:r>
                    </a:p>
                  </a:txBody>
                  <a:tcPr/>
                </a:tc>
                <a:tc>
                  <a:txBody>
                    <a:bodyPr/>
                    <a:lstStyle/>
                    <a:p>
                      <a:pPr marL="0" lvl="0" indent="0" algn="r">
                        <a:buNone/>
                      </a:pPr>
                      <a:r>
                        <a:rPr/>
                        <a:t>$17,410</a:t>
                      </a:r>
                    </a:p>
                  </a:txBody>
                  <a:tcPr/>
                </a:tc>
                <a:tc>
                  <a:txBody>
                    <a:bodyPr/>
                    <a:lstStyle/>
                    <a:p>
                      <a:pPr marL="0" lvl="0" indent="0" algn="r">
                        <a:buNone/>
                      </a:pPr>
                      <a:r>
                        <a:rPr/>
                        <a:t>$552.7M</a:t>
                      </a:r>
                    </a:p>
                  </a:txBody>
                  <a:tcPr/>
                </a:tc>
                <a:tc>
                  <a:txBody>
                    <a:bodyPr/>
                    <a:lstStyle/>
                    <a:p>
                      <a:pPr marL="0" lvl="0" indent="0" algn="r">
                        <a:buNone/>
                      </a:pPr>
                      <a:r>
                        <a:rPr/>
                        <a:t>100</a:t>
                      </a:r>
                    </a:p>
                  </a:txBody>
                  <a:tcPr/>
                </a:tc>
              </a:tr>
              <a:tr h="320175">
                <a:tc>
                  <a:txBody>
                    <a:bodyPr/>
                    <a:lstStyle/>
                    <a:p>
                      <a:pPr marL="0" lvl="0" indent="0">
                        <a:buNone/>
                      </a:pPr>
                      <a:r>
                        <a:rPr b="1"/>
                        <a:t>Total</a:t>
                      </a:r>
                    </a:p>
                  </a:txBody>
                  <a:tcPr/>
                </a:tc>
                <a:tc>
                  <a:txBody>
                    <a:bodyPr/>
                    <a:lstStyle/>
                    <a:p>
                      <a:pPr marL="0" lvl="0" indent="0" algn="r">
                        <a:buNone/>
                      </a:pPr>
                      <a:r>
                        <a:rPr b="1"/>
                        <a:t>100,521</a:t>
                      </a:r>
                    </a:p>
                  </a:txBody>
                  <a:tcPr/>
                </a:tc>
                <a:tc>
                  <a:txBody>
                    <a:bodyPr/>
                    <a:lstStyle/>
                    <a:p>
                      <a:pPr marL="0" lvl="0" indent="0" algn="r">
                        <a:buNone/>
                      </a:pPr>
                      <a:r>
                        <a:rPr b="1"/>
                        <a:t>65.3%</a:t>
                      </a:r>
                    </a:p>
                  </a:txBody>
                  <a:tcPr/>
                </a:tc>
                <a:tc>
                  <a:txBody>
                    <a:bodyPr/>
                    <a:lstStyle/>
                    <a:p>
                      <a:pPr marL="0" lvl="0" indent="0" algn="r">
                        <a:buNone/>
                      </a:pPr>
                      <a:r>
                        <a:rPr b="1"/>
                        <a:t>$10,323</a:t>
                      </a:r>
                    </a:p>
                  </a:txBody>
                  <a:tcPr/>
                </a:tc>
                <a:tc>
                  <a:txBody>
                    <a:bodyPr/>
                    <a:lstStyle/>
                    <a:p>
                      <a:pPr marL="0" lvl="0" indent="0" algn="r">
                        <a:buNone/>
                      </a:pPr>
                      <a:r>
                        <a:rPr b="1"/>
                        <a:t>$694.4M</a:t>
                      </a:r>
                    </a:p>
                  </a:txBody>
                  <a:tcPr/>
                </a:tc>
                <a:tc>
                  <a:txBody>
                    <a:bodyPr/>
                    <a:lstStyle/>
                    <a:p>
                      <a:pPr marL="0" lvl="0" indent="0" algn="r">
                        <a:buNone/>
                      </a:pPr>
                      <a:r>
                        <a:rPr b="1" dirty="0"/>
                        <a:t>488</a:t>
                      </a:r>
                    </a:p>
                  </a:txBody>
                  <a:tcPr/>
                </a:tc>
              </a:tr>
            </a:tbl>
          </a:graphicData>
        </a:graphic>
      </p:graphicFrame>
      <p:sp>
        <p:nvSpPr>
          <p:cNvPr id="3" name="TextBox 3"/>
          <p:cNvSpPr txBox="1"/>
          <p:nvPr/>
        </p:nvSpPr>
        <p:spPr>
          <a:xfrm>
            <a:off x="3568700" y="4076700"/>
            <a:ext cx="5105400" cy="508000"/>
          </a:xfrm>
          <a:prstGeom prst="rect">
            <a:avLst/>
          </a:prstGeom>
          <a:noFill/>
        </p:spPr>
        <p:txBody>
          <a:bodyPr/>
          <a:lstStyle/>
          <a:p>
            <a:pPr marL="0" lvl="0" indent="0" algn="ctr">
              <a:buNone/>
            </a:pPr>
            <a:r>
              <a:rPr sz="1400" dirty="0"/>
              <a:t>Sample composition and liquidity by artist segment (1989-2020)</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prominent_max1.png"/>
          <p:cNvPicPr>
            <a:picLocks noGrp="1" noChangeAspect="1"/>
          </p:cNvPicPr>
          <p:nvPr/>
        </p:nvPicPr>
        <p:blipFill>
          <a:blip r:embed="rId2"/>
          <a:stretch>
            <a:fillRect/>
          </a:stretch>
        </p:blipFill>
        <p:spPr bwMode="auto">
          <a:xfrm>
            <a:off x="364920" y="349074"/>
            <a:ext cx="5926227" cy="4155813"/>
          </a:xfrm>
          <a:prstGeom prst="rect">
            <a:avLst/>
          </a:prstGeom>
          <a:noFill/>
          <a:ln w="9525">
            <a:noFill/>
            <a:headEnd/>
            <a:tailEnd/>
          </a:ln>
        </p:spPr>
      </p:pic>
      <p:sp>
        <p:nvSpPr>
          <p:cNvPr id="4" name="Content Placeholder 3"/>
          <p:cNvSpPr>
            <a:spLocks noGrp="1"/>
          </p:cNvSpPr>
          <p:nvPr>
            <p:ph sz="half" idx="2"/>
          </p:nvPr>
        </p:nvSpPr>
        <p:spPr>
          <a:xfrm>
            <a:off x="6375632" y="196780"/>
            <a:ext cx="2638338" cy="4460399"/>
          </a:xfrm>
        </p:spPr>
        <p:txBody>
          <a:bodyPr>
            <a:normAutofit/>
          </a:bodyPr>
          <a:lstStyle/>
          <a:p>
            <a:pPr lvl="0"/>
            <a:r>
              <a:rPr sz="1400" dirty="0"/>
              <a:t>Includes both </a:t>
            </a:r>
            <a:r>
              <a:rPr sz="1400" b="1" dirty="0"/>
              <a:t>historical masters</a:t>
            </a:r>
            <a:r>
              <a:rPr sz="1400" dirty="0"/>
              <a:t> (19th/20th century) and </a:t>
            </a:r>
            <a:r>
              <a:rPr sz="1400" b="1" dirty="0"/>
              <a:t>established contemporary figures</a:t>
            </a:r>
          </a:p>
          <a:p>
            <a:pPr lvl="0"/>
            <a:r>
              <a:rPr sz="1400" dirty="0"/>
              <a:t>Osman </a:t>
            </a:r>
            <a:r>
              <a:rPr sz="1400" dirty="0" err="1"/>
              <a:t>Hamdi</a:t>
            </a:r>
            <a:r>
              <a:rPr sz="1400" dirty="0"/>
              <a:t> </a:t>
            </a:r>
            <a:r>
              <a:rPr sz="1400" dirty="0" err="1"/>
              <a:t>Bey</a:t>
            </a:r>
            <a:r>
              <a:rPr sz="1400" dirty="0"/>
              <a:t> is at the top with $5.5M sale, followed by </a:t>
            </a:r>
            <a:r>
              <a:rPr sz="1400" dirty="0" err="1"/>
              <a:t>Fahrelnisa</a:t>
            </a:r>
            <a:r>
              <a:rPr sz="1400" dirty="0"/>
              <a:t> </a:t>
            </a:r>
            <a:r>
              <a:rPr sz="1400" dirty="0" err="1"/>
              <a:t>Zeid</a:t>
            </a:r>
            <a:r>
              <a:rPr sz="1400" dirty="0"/>
              <a:t>, </a:t>
            </a:r>
            <a:r>
              <a:rPr sz="1400" dirty="0" err="1"/>
              <a:t>Erol</a:t>
            </a:r>
            <a:r>
              <a:rPr sz="1400" dirty="0"/>
              <a:t> </a:t>
            </a:r>
            <a:r>
              <a:rPr sz="1400" dirty="0" err="1"/>
              <a:t>Akyavaş</a:t>
            </a:r>
            <a:r>
              <a:rPr sz="1400" dirty="0"/>
              <a:t>, </a:t>
            </a:r>
            <a:r>
              <a:rPr sz="1400" dirty="0" err="1"/>
              <a:t>Şeker</a:t>
            </a:r>
            <a:r>
              <a:rPr sz="1400" dirty="0"/>
              <a:t> </a:t>
            </a:r>
            <a:r>
              <a:rPr sz="1400" dirty="0" err="1"/>
              <a:t>Ahmet</a:t>
            </a:r>
            <a:r>
              <a:rPr sz="1400" dirty="0"/>
              <a:t> </a:t>
            </a:r>
            <a:r>
              <a:rPr sz="1400" dirty="0" err="1"/>
              <a:t>Paşa</a:t>
            </a:r>
            <a:endParaRPr sz="1400" dirty="0"/>
          </a:p>
          <a:p>
            <a:pPr lvl="0"/>
            <a:r>
              <a:rPr sz="1400" dirty="0"/>
              <a:t>Remaining 60 artists range $10K-220K</a:t>
            </a:r>
          </a:p>
          <a:p>
            <a:pPr lvl="0"/>
            <a:r>
              <a:rPr sz="1400" dirty="0"/>
              <a:t>Among living artists, </a:t>
            </a:r>
            <a:r>
              <a:rPr sz="1400" dirty="0" err="1"/>
              <a:t>Taner</a:t>
            </a:r>
            <a:r>
              <a:rPr sz="1400" dirty="0"/>
              <a:t> </a:t>
            </a:r>
            <a:r>
              <a:rPr sz="1400" dirty="0" err="1"/>
              <a:t>Ceylan</a:t>
            </a:r>
            <a:r>
              <a:rPr sz="1400" dirty="0"/>
              <a:t> is at the top followed by </a:t>
            </a:r>
            <a:r>
              <a:rPr sz="1400" dirty="0" err="1"/>
              <a:t>Ergin</a:t>
            </a:r>
            <a:r>
              <a:rPr sz="1400" dirty="0"/>
              <a:t> </a:t>
            </a:r>
            <a:r>
              <a:rPr sz="1400" dirty="0" err="1"/>
              <a:t>İnan</a:t>
            </a:r>
            <a:r>
              <a:rPr sz="1400" dirty="0"/>
              <a:t>, </a:t>
            </a:r>
            <a:r>
              <a:rPr sz="1400" dirty="0" err="1"/>
              <a:t>Canan</a:t>
            </a:r>
            <a:r>
              <a:rPr sz="1400" dirty="0"/>
              <a:t> </a:t>
            </a:r>
            <a:r>
              <a:rPr sz="1400" dirty="0" err="1"/>
              <a:t>Tolon</a:t>
            </a:r>
            <a:r>
              <a:rPr sz="1400" dirty="0"/>
              <a:t>, </a:t>
            </a:r>
            <a:r>
              <a:rPr sz="1400" dirty="0" err="1"/>
              <a:t>Neş’e</a:t>
            </a:r>
            <a:r>
              <a:rPr sz="1400" dirty="0"/>
              <a:t> </a:t>
            </a:r>
            <a:r>
              <a:rPr sz="1400" dirty="0" err="1"/>
              <a:t>Erdok</a:t>
            </a:r>
            <a:endParaRPr sz="1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TotalTime>
  <Words>1828</Words>
  <Application>Microsoft Office PowerPoint</Application>
  <PresentationFormat>Ekran Gösterisi (16:9)</PresentationFormat>
  <Paragraphs>331</Paragraphs>
  <Slides>28</Slides>
  <Notes>6</Notes>
  <HiddenSlides>0</HiddenSlides>
  <MMClips>0</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28</vt:i4>
      </vt:variant>
    </vt:vector>
  </HeadingPairs>
  <TitlesOfParts>
    <vt:vector size="32" baseType="lpstr">
      <vt:lpstr>Arial</vt:lpstr>
      <vt:lpstr>Calibri</vt:lpstr>
      <vt:lpstr>Cambria Math</vt:lpstr>
      <vt:lpstr>Office Theme</vt:lpstr>
      <vt:lpstr>PowerPoint Sunusu</vt:lpstr>
      <vt:lpstr>PowerPoint Sunusu</vt:lpstr>
      <vt:lpstr>Introduction</vt:lpstr>
      <vt:lpstr>Introduction (Overview of the literature)</vt:lpstr>
      <vt:lpstr>Data</vt:lpstr>
      <vt:lpstr>Dataset Overview</vt:lpstr>
      <vt:lpstr>Artists</vt:lpstr>
      <vt:lpstr>Prominent Artists</vt:lpstr>
      <vt:lpstr>PowerPoint Sunusu</vt:lpstr>
      <vt:lpstr>Sale Rate Dynamics Over Time</vt:lpstr>
      <vt:lpstr>Price Distribution by Artist Segment</vt:lpstr>
      <vt:lpstr>Sale Model</vt:lpstr>
      <vt:lpstr>Model Formulation</vt:lpstr>
      <vt:lpstr>Sale Model Probit Results</vt:lpstr>
      <vt:lpstr>Opening Price vs Sale Probability</vt:lpstr>
      <vt:lpstr>Average Marginal Effects on Sale Probability</vt:lpstr>
      <vt:lpstr>Hedonic Regression Model</vt:lpstr>
      <vt:lpstr>Methodology</vt:lpstr>
      <vt:lpstr>Hedonic regression model estimation results (USD)</vt:lpstr>
      <vt:lpstr>Hedonic regression model estimation results (TL)</vt:lpstr>
      <vt:lpstr>Hedonic price index (in USD, aggregate)</vt:lpstr>
      <vt:lpstr>Hedonic price index (in USD, segmented)</vt:lpstr>
      <vt:lpstr>Hedonic price index (in TL, segmented)</vt:lpstr>
      <vt:lpstr>Hedonic price index (in TL, log scale, with CPI)</vt:lpstr>
      <vt:lpstr>Turkish Art Market Performance (1989-2020)</vt:lpstr>
      <vt:lpstr>Asset Performance Comparison (1989-2020)</vt:lpstr>
      <vt:lpstr>Correlations</vt:lpstr>
      <vt:lpstr>Conclusion</vt:lpstr>
    </vt:vector>
  </TitlesOfParts>
  <LinksUpToDate>false</LinksUpToDate>
  <SharedDoc>false</SharedDoc>
  <HyperlinksChanged>false</HyperlinksChanged>
  <AppVersion>15.0000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
  <cp:keywords/>
  <cp:lastModifiedBy>Microsoft hesabı</cp:lastModifiedBy>
  <cp:revision>5</cp:revision>
  <dcterms:created xsi:type="dcterms:W3CDTF">2025-11-11T14:25:47Z</dcterms:created>
  <dcterms:modified xsi:type="dcterms:W3CDTF">2025-11-11T17:36:44Z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config">
    <vt:lpwstr>True</vt:lpwstr>
  </property>
  <property fmtid="{D5CDD505-2E9C-101B-9397-08002B2CF9AE}" pid="3" name="header-includes">
    <vt:lpwstr/>
  </property>
  <property fmtid="{D5CDD505-2E9C-101B-9397-08002B2CF9AE}" pid="4" name="include-after">
    <vt:lpwstr/>
  </property>
  <property fmtid="{D5CDD505-2E9C-101B-9397-08002B2CF9AE}" pid="5" name="include-before">
    <vt:lpwstr/>
  </property>
  <property fmtid="{D5CDD505-2E9C-101B-9397-08002B2CF9AE}" pid="6" name="labels">
    <vt:lpwstr/>
  </property>
  <property fmtid="{D5CDD505-2E9C-101B-9397-08002B2CF9AE}" pid="7" name="toc-title">
    <vt:lpwstr>Table of contents</vt:lpwstr>
  </property>
</Properties>
</file>